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30"/>
  </p:notesMasterIdLst>
  <p:sldIdLst>
    <p:sldId id="380" r:id="rId2"/>
    <p:sldId id="291" r:id="rId3"/>
    <p:sldId id="290" r:id="rId4"/>
    <p:sldId id="375" r:id="rId5"/>
    <p:sldId id="275" r:id="rId6"/>
    <p:sldId id="264" r:id="rId7"/>
    <p:sldId id="381" r:id="rId8"/>
    <p:sldId id="382" r:id="rId9"/>
    <p:sldId id="383" r:id="rId10"/>
    <p:sldId id="384" r:id="rId11"/>
    <p:sldId id="385" r:id="rId12"/>
    <p:sldId id="277" r:id="rId13"/>
    <p:sldId id="278" r:id="rId14"/>
    <p:sldId id="280" r:id="rId15"/>
    <p:sldId id="296" r:id="rId16"/>
    <p:sldId id="379" r:id="rId17"/>
    <p:sldId id="293" r:id="rId18"/>
    <p:sldId id="295" r:id="rId19"/>
    <p:sldId id="378" r:id="rId20"/>
    <p:sldId id="294" r:id="rId21"/>
    <p:sldId id="393" r:id="rId22"/>
    <p:sldId id="300" r:id="rId23"/>
    <p:sldId id="387" r:id="rId24"/>
    <p:sldId id="388" r:id="rId25"/>
    <p:sldId id="389" r:id="rId26"/>
    <p:sldId id="395" r:id="rId27"/>
    <p:sldId id="391" r:id="rId28"/>
    <p:sldId id="376" r:id="rId29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 McLaughlin" initials="DM" lastIdx="1" clrIdx="0">
    <p:extLst>
      <p:ext uri="{19B8F6BF-5375-455C-9EA6-DF929625EA0E}">
        <p15:presenceInfo xmlns:p15="http://schemas.microsoft.com/office/powerpoint/2012/main" userId="S::dmclaughlin352@c2ken.net::2e11d793-7b9c-4c63-b099-5c5ee45361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30"/>
          </a:xfrm>
          <a:prstGeom prst="rect">
            <a:avLst/>
          </a:prstGeom>
        </p:spPr>
        <p:txBody>
          <a:bodyPr vert="horz" lIns="91050" tIns="45525" rIns="91050" bIns="4552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30"/>
          </a:xfrm>
          <a:prstGeom prst="rect">
            <a:avLst/>
          </a:prstGeom>
        </p:spPr>
        <p:txBody>
          <a:bodyPr vert="horz" lIns="91050" tIns="45525" rIns="91050" bIns="45525" rtlCol="0"/>
          <a:lstStyle>
            <a:lvl1pPr algn="r">
              <a:defRPr sz="1200"/>
            </a:lvl1pPr>
          </a:lstStyle>
          <a:p>
            <a:fld id="{247988DB-5FA3-416E-AA1C-8547E7BF5223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16613" cy="3328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50" tIns="45525" rIns="91050" bIns="4552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050" tIns="45525" rIns="91050" bIns="4552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1289"/>
            <a:ext cx="2918830" cy="495029"/>
          </a:xfrm>
          <a:prstGeom prst="rect">
            <a:avLst/>
          </a:prstGeom>
        </p:spPr>
        <p:txBody>
          <a:bodyPr vert="horz" lIns="91050" tIns="45525" rIns="91050" bIns="4552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4" y="9371289"/>
            <a:ext cx="2918830" cy="495029"/>
          </a:xfrm>
          <a:prstGeom prst="rect">
            <a:avLst/>
          </a:prstGeom>
        </p:spPr>
        <p:txBody>
          <a:bodyPr vert="horz" lIns="91050" tIns="45525" rIns="91050" bIns="45525" rtlCol="0" anchor="b"/>
          <a:lstStyle>
            <a:lvl1pPr algn="r">
              <a:defRPr sz="1200"/>
            </a:lvl1pPr>
          </a:lstStyle>
          <a:p>
            <a:fld id="{0CD1CAEF-2770-45D6-9ED1-EB3A2BCC88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772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0506">
              <a:defRPr/>
            </a:pPr>
            <a:fld id="{E0B29B84-F2E6-47E3-9257-DC919B8F2CEC}" type="slidenum">
              <a:rPr lang="en-GB">
                <a:solidFill>
                  <a:prstClr val="black"/>
                </a:solidFill>
                <a:latin typeface="Calibri"/>
              </a:rPr>
              <a:pPr defTabSz="910506">
                <a:defRPr/>
              </a:pPr>
              <a:t>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7385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169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72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4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08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02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65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954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4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018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65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0FBF7-4A4A-4522-A12C-819E773AC57D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25CD2-6BFD-4236-946E-F2C6C712C1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9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CDEE5D6-2D18-4ACC-BC1C-B2EAE844A534}" type="slidenum">
              <a:rPr lang="en-GB" altLang="en-US" smtClean="0"/>
              <a:pPr/>
              <a:t>‹#›</a:t>
            </a:fld>
            <a:endParaRPr lang="en-GB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84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eani.org.uk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erainegrammar.com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49" y="736375"/>
            <a:ext cx="9338599" cy="4990170"/>
          </a:xfrm>
        </p:spPr>
        <p:txBody>
          <a:bodyPr>
            <a:normAutofit fontScale="90000"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br>
              <a:rPr lang="en-GB" sz="36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n-GB" sz="36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n-GB" sz="360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n-GB" sz="4400" b="1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n-GB" sz="3100" dirty="0"/>
            </a:br>
            <a:br>
              <a:rPr lang="en-GB" sz="3100" dirty="0"/>
            </a:br>
            <a:br>
              <a:rPr lang="en-GB" sz="3200" dirty="0"/>
            </a:br>
            <a:br>
              <a:rPr lang="en-GB" sz="3200" dirty="0"/>
            </a:br>
            <a:br>
              <a:rPr lang="en-GB" sz="3200" dirty="0"/>
            </a:br>
            <a:r>
              <a:rPr lang="en-GB" sz="3200" dirty="0"/>
              <a:t>                                                                                                                   </a:t>
            </a:r>
            <a:br>
              <a:rPr lang="en-GB" sz="3200" dirty="0"/>
            </a:br>
            <a:br>
              <a:rPr lang="en-GB" sz="3200" dirty="0"/>
            </a:br>
            <a:br>
              <a:rPr lang="en-GB" sz="36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44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SEAG Entrance Assessment 2026</a:t>
            </a:r>
            <a:br>
              <a:rPr lang="en-GB" sz="44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</a:br>
            <a:r>
              <a:rPr lang="en-GB" sz="44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Familiarisation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EC6B0C-398C-E124-1A37-76A8E1715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398" y="1040026"/>
            <a:ext cx="4874759" cy="27035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D3FC62-0F0C-9822-021D-317CBE7C6D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3829" y="567103"/>
            <a:ext cx="2869010" cy="364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556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070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Welcome to P7 Pupils and Parents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1985818"/>
            <a:ext cx="10058400" cy="3883276"/>
          </a:xfrm>
        </p:spPr>
        <p:txBody>
          <a:bodyPr>
            <a:normAutofit fontScale="25000" lnSpcReduction="2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800" dirty="0">
                <a:latin typeface="Calibri" panose="020F0502020204030204" pitchFamily="34" charset="0"/>
                <a:cs typeface="Times New Roman" panose="02020603050405020304" pitchFamily="18" charset="0"/>
              </a:rPr>
              <a:t>Presentation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800" dirty="0">
                <a:latin typeface="Calibri" panose="020F0502020204030204" pitchFamily="34" charset="0"/>
                <a:cs typeface="Times New Roman" panose="02020603050405020304" pitchFamily="18" charset="0"/>
              </a:rPr>
              <a:t>Meet some of the Invigilators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1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800" dirty="0">
                <a:latin typeface="Calibri" panose="020F0502020204030204" pitchFamily="34" charset="0"/>
                <a:cs typeface="Times New Roman" panose="02020603050405020304" pitchFamily="18" charset="0"/>
              </a:rPr>
              <a:t>Visit your allocated hall/room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1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800" dirty="0">
                <a:latin typeface="Calibri" panose="020F0502020204030204" pitchFamily="34" charset="0"/>
                <a:cs typeface="Times New Roman" panose="02020603050405020304" pitchFamily="18" charset="0"/>
              </a:rPr>
              <a:t>See the location of the toilets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12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800" dirty="0">
                <a:latin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128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pportunity</a:t>
            </a:r>
            <a:r>
              <a:rPr lang="en-US" sz="12800" dirty="0">
                <a:latin typeface="Calibri" panose="020F0502020204030204" pitchFamily="34" charset="0"/>
                <a:cs typeface="Times New Roman" panose="02020603050405020304" pitchFamily="18" charset="0"/>
              </a:rPr>
              <a:t> to clarify concerns </a:t>
            </a:r>
            <a:r>
              <a:rPr lang="en-US" sz="1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a member of staff</a:t>
            </a:r>
            <a:endParaRPr lang="en-GB" sz="1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81ADA6-AA95-B4EC-BBE3-261D90DBA0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4666" y="185299"/>
            <a:ext cx="2108835" cy="1181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269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97252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Saturday, 14</a:t>
            </a:r>
            <a:r>
              <a:rPr lang="en-GB" sz="4000" b="1" baseline="30000" dirty="0">
                <a:solidFill>
                  <a:schemeClr val="accent4">
                    <a:lumMod val="75000"/>
                  </a:schemeClr>
                </a:solidFill>
              </a:rPr>
              <a:t>th</a:t>
            </a:r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 and 21</a:t>
            </a:r>
            <a:r>
              <a:rPr lang="en-GB" sz="4000" b="1" baseline="30000" dirty="0">
                <a:solidFill>
                  <a:schemeClr val="accent4">
                    <a:lumMod val="75000"/>
                  </a:schemeClr>
                </a:solidFill>
              </a:rPr>
              <a:t>st</a:t>
            </a:r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 November 2026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2028824"/>
            <a:ext cx="10058400" cy="3840269"/>
          </a:xfrm>
        </p:spPr>
        <p:txBody>
          <a:bodyPr>
            <a:normAutofit fontScale="925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GB" sz="3500" dirty="0">
                <a:latin typeface="Calibri" panose="020F0502020204030204" pitchFamily="34" charset="0"/>
                <a:cs typeface="Times New Roman" panose="02020603050405020304" pitchFamily="18" charset="0"/>
              </a:rPr>
              <a:t>We look forward to welcoming 274 P7 pupils to Coleraine Grammar School for the SEAG Entrance Assessment.</a:t>
            </a:r>
          </a:p>
          <a:p>
            <a:pPr marL="342900" marR="0" indent="-342900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/>
              <a:defRPr/>
            </a:pPr>
            <a:endParaRPr lang="en-GB" sz="3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/>
              <a:defRPr/>
            </a:pPr>
            <a:r>
              <a:rPr lang="en-GB" sz="3500" dirty="0">
                <a:latin typeface="Calibri" panose="020F0502020204030204" pitchFamily="34" charset="0"/>
                <a:cs typeface="Times New Roman" panose="02020603050405020304" pitchFamily="18" charset="0"/>
              </a:rPr>
              <a:t>As far as possible, children will be in a hall/room with other children from their primary school.</a:t>
            </a:r>
          </a:p>
          <a:p>
            <a:pPr marL="342900" marR="0" indent="-342900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/>
              <a:defRPr/>
            </a:pPr>
            <a:endParaRPr lang="en-GB" sz="3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fontAlgn="auto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/>
              <a:defRPr/>
            </a:pPr>
            <a:r>
              <a:rPr lang="en-GB" sz="3500" dirty="0">
                <a:latin typeface="Calibri" panose="020F0502020204030204" pitchFamily="34" charset="0"/>
                <a:cs typeface="Times New Roman" panose="02020603050405020304" pitchFamily="18" charset="0"/>
              </a:rPr>
              <a:t>Pupil Cards are available for download on the SEAG website.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6CFC43-F581-634E-F3C2-05AEF3407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531" y="178229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0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6963" y="287338"/>
            <a:ext cx="10058400" cy="968807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Information Pack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66800" y="1867023"/>
            <a:ext cx="10058400" cy="4655297"/>
          </a:xfrm>
        </p:spPr>
        <p:txBody>
          <a:bodyPr>
            <a:noAutofit/>
          </a:bodyPr>
          <a:lstStyle/>
          <a:p>
            <a:pPr marL="257200" lvl="5" indent="-457200">
              <a:lnSpc>
                <a:spcPct val="77000"/>
              </a:lnSpc>
              <a:spcBef>
                <a:spcPts val="1200"/>
              </a:spcBef>
              <a:spcAft>
                <a:spcPts val="2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Letter with drop-off/pick-up times and parking zones</a:t>
            </a:r>
          </a:p>
          <a:p>
            <a:pPr>
              <a:lnSpc>
                <a:spcPct val="77000"/>
              </a:lnSpc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    Details of the drop-off area/entrance door </a:t>
            </a:r>
          </a:p>
          <a:p>
            <a:pPr marL="0" indent="0">
              <a:lnSpc>
                <a:spcPct val="77000"/>
              </a:lnSpc>
              <a:buNone/>
            </a:pPr>
            <a:endParaRPr lang="en-GB" sz="24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77000"/>
              </a:lnSpc>
              <a:buNone/>
            </a:pPr>
            <a:r>
              <a:rPr lang="en-GB" sz="2400" i="1" dirty="0">
                <a:latin typeface="Calibri" panose="020F0502020204030204" pitchFamily="34" charset="0"/>
                <a:cs typeface="Times New Roman" panose="02020603050405020304" pitchFamily="18" charset="0"/>
              </a:rPr>
              <a:t>Emails have already been sent with: </a:t>
            </a:r>
          </a:p>
          <a:p>
            <a:pPr>
              <a:lnSpc>
                <a:spcPct val="77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Expectations of Parents and Pupils on the Days of the SEAG Entrance Assessment</a:t>
            </a:r>
          </a:p>
          <a:p>
            <a:pPr lvl="0">
              <a:lnSpc>
                <a:spcPct val="77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FAQS for Parents whose Children will sit the SEAG Entrance Assessment 2026</a:t>
            </a:r>
          </a:p>
          <a:p>
            <a:pPr lvl="0">
              <a:lnSpc>
                <a:spcPct val="77000"/>
              </a:lnSpc>
              <a:buFont typeface="Wingdings" panose="05000000000000000000" pitchFamily="2" charset="2"/>
              <a:buChar char="§"/>
            </a:pP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Contingency Planning or ‘What If’ Scenarios - A Guide for Parents/Guardians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00F235-0CCB-E46F-40A5-FDE17C98D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4384" y="177800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36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78779"/>
          </a:xfrm>
        </p:spPr>
        <p:txBody>
          <a:bodyPr>
            <a:normAutofit/>
          </a:bodyPr>
          <a:lstStyle/>
          <a:p>
            <a:pPr marR="0" lvl="0" fontAlgn="auto">
              <a:spcAft>
                <a:spcPts val="800"/>
              </a:spcAft>
              <a:buClr>
                <a:srgbClr val="2DA2BF"/>
              </a:buClr>
              <a:buSzPct val="68000"/>
              <a:tabLst/>
              <a:defRPr/>
            </a:pPr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Getting Organised - Reminders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97280" y="1958109"/>
            <a:ext cx="10058400" cy="4165599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lnSpc>
                <a:spcPct val="97000"/>
              </a:lnSpc>
              <a:buFont typeface="Symbol" panose="05050102010706020507" pitchFamily="18" charset="2"/>
              <a:buChar char=""/>
            </a:pPr>
            <a:r>
              <a:rPr lang="en-US" sz="3600" dirty="0">
                <a:latin typeface="Calibri" panose="020F0502020204030204" pitchFamily="34" charset="0"/>
                <a:cs typeface="Times New Roman" panose="02020603050405020304" pitchFamily="18" charset="0"/>
              </a:rPr>
              <a:t>Primary school uniform is advised</a:t>
            </a:r>
          </a:p>
          <a:p>
            <a:pPr marL="342900" indent="-342900">
              <a:lnSpc>
                <a:spcPct val="97000"/>
              </a:lnSpc>
              <a:buFont typeface="Symbol" panose="05050102010706020507" pitchFamily="18" charset="2"/>
              <a:buChar char=""/>
            </a:pPr>
            <a:r>
              <a:rPr lang="en-GB" sz="3600" dirty="0">
                <a:latin typeface="Calibri" panose="020F0502020204030204" pitchFamily="34" charset="0"/>
                <a:cs typeface="Times New Roman" panose="02020603050405020304" pitchFamily="18" charset="0"/>
              </a:rPr>
              <a:t>Pupil Card (download/print from SEAG Dashboard)</a:t>
            </a:r>
          </a:p>
          <a:p>
            <a:pPr marL="342900" indent="-342900">
              <a:lnSpc>
                <a:spcPct val="97000"/>
              </a:lnSpc>
              <a:buFont typeface="Symbol" panose="05050102010706020507" pitchFamily="18" charset="2"/>
              <a:buChar char=""/>
            </a:pPr>
            <a:r>
              <a:rPr lang="en-GB" sz="3600" dirty="0">
                <a:latin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GB" sz="36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ighlighters</a:t>
            </a:r>
            <a:r>
              <a:rPr lang="en-GB" sz="3600" dirty="0">
                <a:latin typeface="Calibri" panose="020F0502020204030204" pitchFamily="34" charset="0"/>
                <a:cs typeface="Times New Roman" panose="02020603050405020304" pitchFamily="18" charset="0"/>
              </a:rPr>
              <a:t> are permitted but must not be used on the Answer Sheet</a:t>
            </a:r>
          </a:p>
          <a:p>
            <a:pPr marL="342900" indent="-342900">
              <a:lnSpc>
                <a:spcPct val="97000"/>
              </a:lnSpc>
              <a:buFont typeface="Symbol" panose="05050102010706020507" pitchFamily="18" charset="2"/>
              <a:buChar char=""/>
            </a:pPr>
            <a:r>
              <a:rPr lang="en-GB" sz="3600" dirty="0">
                <a:latin typeface="Calibri" panose="020F0502020204030204" pitchFamily="34" charset="0"/>
                <a:cs typeface="Times New Roman" panose="02020603050405020304" pitchFamily="18" charset="0"/>
              </a:rPr>
              <a:t>Rulers*, calculators, mobile phones, earbuds, Smart Glasses** and other electronic devices are not permitted </a:t>
            </a:r>
          </a:p>
          <a:p>
            <a:pPr marL="342900" indent="-342900">
              <a:lnSpc>
                <a:spcPct val="97000"/>
              </a:lnSpc>
              <a:buFont typeface="Symbol" panose="05050102010706020507" pitchFamily="18" charset="2"/>
              <a:buChar char=""/>
            </a:pPr>
            <a:r>
              <a:rPr lang="en-GB" sz="3600" dirty="0">
                <a:latin typeface="Calibri" panose="020F0502020204030204" pitchFamily="34" charset="0"/>
                <a:cs typeface="Times New Roman" panose="02020603050405020304" pitchFamily="18" charset="0"/>
              </a:rPr>
              <a:t>Do NOT bring a watch or smartwatch - there will be a clock in the room</a:t>
            </a:r>
          </a:p>
          <a:p>
            <a:pPr marL="342900" indent="-342900">
              <a:lnSpc>
                <a:spcPct val="97000"/>
              </a:lnSpc>
              <a:buFont typeface="Symbol" panose="05050102010706020507" pitchFamily="18" charset="2"/>
              <a:buChar char=""/>
            </a:pPr>
            <a:r>
              <a:rPr lang="en-GB" sz="3600" dirty="0">
                <a:latin typeface="Calibri" panose="020F0502020204030204" pitchFamily="34" charset="0"/>
                <a:cs typeface="Times New Roman" panose="02020603050405020304" pitchFamily="18" charset="0"/>
              </a:rPr>
              <a:t>Water will be provided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5F9ED-9244-3755-E122-A0EC7091B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4957" y="178229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91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0251" y="546292"/>
            <a:ext cx="10058400" cy="1412888"/>
          </a:xfrm>
        </p:spPr>
        <p:txBody>
          <a:bodyPr>
            <a:normAutofit fontScale="90000"/>
          </a:bodyPr>
          <a:lstStyle/>
          <a:p>
            <a:br>
              <a:rPr lang="en-GB" sz="4000" dirty="0">
                <a:solidFill>
                  <a:srgbClr val="39639D">
                    <a:lumMod val="75000"/>
                  </a:srgbClr>
                </a:solidFill>
                <a:latin typeface="Lucida Sans Unicode"/>
              </a:rPr>
            </a:br>
            <a:br>
              <a:rPr lang="en-GB" sz="4000" dirty="0">
                <a:solidFill>
                  <a:srgbClr val="39639D">
                    <a:lumMod val="75000"/>
                  </a:srgbClr>
                </a:solidFill>
                <a:latin typeface="Lucida Sans Unicode"/>
              </a:rPr>
            </a:br>
            <a:br>
              <a:rPr lang="en-GB" sz="4000" dirty="0">
                <a:solidFill>
                  <a:srgbClr val="39639D">
                    <a:lumMod val="75000"/>
                  </a:srgbClr>
                </a:solidFill>
                <a:latin typeface="Lucida Sans Unicode"/>
              </a:rPr>
            </a:br>
            <a:r>
              <a:rPr lang="en-GB" sz="4400" b="1" dirty="0">
                <a:solidFill>
                  <a:schemeClr val="accent4">
                    <a:lumMod val="75000"/>
                  </a:schemeClr>
                </a:solidFill>
              </a:rPr>
              <a:t>Drop-Off</a:t>
            </a:r>
            <a:br>
              <a:rPr lang="en-GB" sz="4400" b="1" dirty="0">
                <a:solidFill>
                  <a:schemeClr val="accent4">
                    <a:lumMod val="75000"/>
                  </a:schemeClr>
                </a:solidFill>
              </a:rPr>
            </a:br>
            <a:endParaRPr lang="en-GB" sz="4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8CEF1E-8902-7609-E65F-DCF76A3905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77" t="5626" r="34202" b="6667"/>
          <a:stretch/>
        </p:blipFill>
        <p:spPr>
          <a:xfrm>
            <a:off x="5252949" y="1787836"/>
            <a:ext cx="4753077" cy="41341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C05104-C584-43CA-9A3A-A0EBE28270BC}"/>
              </a:ext>
            </a:extLst>
          </p:cNvPr>
          <p:cNvSpPr txBox="1"/>
          <p:nvPr/>
        </p:nvSpPr>
        <p:spPr>
          <a:xfrm>
            <a:off x="512749" y="1539433"/>
            <a:ext cx="3339834" cy="3905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indent="-342900" fontAlgn="auto">
              <a:lnSpc>
                <a:spcPct val="87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"/>
              <a:tabLst/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Drop-off time is 9.15 - 9.30am.</a:t>
            </a:r>
          </a:p>
          <a:p>
            <a:pPr marL="342900" marR="0" indent="-342900" fontAlgn="auto">
              <a:lnSpc>
                <a:spcPct val="87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"/>
              <a:tabLst/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Allow plenty of time for your journey.</a:t>
            </a:r>
          </a:p>
          <a:p>
            <a:pPr marL="342900" marR="0" indent="-342900" fontAlgn="auto">
              <a:lnSpc>
                <a:spcPct val="87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Symbol" panose="05050102010706020507" pitchFamily="18" charset="2"/>
              <a:buChar char=""/>
              <a:tabLst/>
              <a:defRPr/>
            </a:pPr>
            <a:r>
              <a:rPr lang="en-GB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The maximum speed is 5mph.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8B10AC-F768-3E15-11D3-CF54EE14E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823" y="177700"/>
            <a:ext cx="2109399" cy="11827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5F9A0B-BD26-A31D-A366-83745671A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2793" y="4239277"/>
            <a:ext cx="1237595" cy="11827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A21DD3-1AF7-0AE6-B9A1-096695707CDB}"/>
              </a:ext>
            </a:extLst>
          </p:cNvPr>
          <p:cNvSpPr txBox="1"/>
          <p:nvPr/>
        </p:nvSpPr>
        <p:spPr>
          <a:xfrm rot="2139811">
            <a:off x="5190258" y="4761099"/>
            <a:ext cx="17923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Templeton Auditorium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FC8D689-D324-7638-AC2F-5CA08CDCED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0407" y="3944523"/>
            <a:ext cx="1365622" cy="7193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C29C59C-4C84-3DEC-35A3-41C20FB71D23}"/>
              </a:ext>
            </a:extLst>
          </p:cNvPr>
          <p:cNvSpPr/>
          <p:nvPr/>
        </p:nvSpPr>
        <p:spPr>
          <a:xfrm>
            <a:off x="6601541" y="3424511"/>
            <a:ext cx="1368152" cy="396632"/>
          </a:xfrm>
          <a:prstGeom prst="rect">
            <a:avLst/>
          </a:prstGeom>
          <a:solidFill>
            <a:srgbClr val="00B05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Library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13DE37-3B3D-CD16-402B-45C4BEE73970}"/>
              </a:ext>
            </a:extLst>
          </p:cNvPr>
          <p:cNvSpPr txBox="1"/>
          <p:nvPr/>
        </p:nvSpPr>
        <p:spPr>
          <a:xfrm rot="16200000">
            <a:off x="8871227" y="3209031"/>
            <a:ext cx="461665" cy="11818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vert"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Reception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2095AD-17FD-537F-83B0-9CCEF2FFFEBF}"/>
              </a:ext>
            </a:extLst>
          </p:cNvPr>
          <p:cNvSpPr txBox="1"/>
          <p:nvPr/>
        </p:nvSpPr>
        <p:spPr>
          <a:xfrm>
            <a:off x="8198394" y="2810312"/>
            <a:ext cx="77316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GB" b="1" dirty="0"/>
              <a:t>QUAD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E71B3C-DF4D-3B4B-CCF9-036907378D3D}"/>
              </a:ext>
            </a:extLst>
          </p:cNvPr>
          <p:cNvSpPr/>
          <p:nvPr/>
        </p:nvSpPr>
        <p:spPr>
          <a:xfrm>
            <a:off x="8336297" y="4830640"/>
            <a:ext cx="1531526" cy="396632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Building</a:t>
            </a:r>
          </a:p>
        </p:txBody>
      </p:sp>
    </p:spTree>
    <p:extLst>
      <p:ext uri="{BB962C8B-B14F-4D97-AF65-F5344CB8AC3E}">
        <p14:creationId xmlns:p14="http://schemas.microsoft.com/office/powerpoint/2010/main" val="2028077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51194" y="511728"/>
            <a:ext cx="10058400" cy="1182726"/>
          </a:xfrm>
        </p:spPr>
        <p:txBody>
          <a:bodyPr>
            <a:normAutofit/>
          </a:bodyPr>
          <a:lstStyle/>
          <a:p>
            <a:r>
              <a:rPr lang="en-GB" sz="7200" b="1" dirty="0">
                <a:solidFill>
                  <a:schemeClr val="accent4">
                    <a:lumMod val="75000"/>
                  </a:schemeClr>
                </a:solidFill>
              </a:rPr>
              <a:t>Humphreys Hall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8B10AC-F768-3E15-11D3-CF54EE14E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823" y="177700"/>
            <a:ext cx="2109399" cy="11827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75F6869-84D7-A14F-B242-AAD19ACD762B}"/>
              </a:ext>
            </a:extLst>
          </p:cNvPr>
          <p:cNvSpPr txBox="1"/>
          <p:nvPr/>
        </p:nvSpPr>
        <p:spPr>
          <a:xfrm>
            <a:off x="733344" y="1894087"/>
            <a:ext cx="286841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err="1"/>
              <a:t>Ballysally</a:t>
            </a:r>
            <a:endParaRPr lang="en-GB" sz="4400" b="1" dirty="0"/>
          </a:p>
          <a:p>
            <a:r>
              <a:rPr lang="en-GB" sz="4400" b="1" dirty="0" err="1"/>
              <a:t>Carnalridge</a:t>
            </a:r>
            <a:endParaRPr lang="en-GB" sz="4400" b="1" dirty="0"/>
          </a:p>
          <a:p>
            <a:r>
              <a:rPr lang="en-GB" sz="4400" b="1" dirty="0" err="1"/>
              <a:t>Castleroe</a:t>
            </a:r>
            <a:endParaRPr lang="en-GB" sz="4400" b="1" dirty="0"/>
          </a:p>
          <a:p>
            <a:r>
              <a:rPr lang="en-GB" sz="4400" b="1" dirty="0" err="1"/>
              <a:t>Culcrow</a:t>
            </a:r>
            <a:endParaRPr lang="en-GB" sz="4400" b="1" dirty="0"/>
          </a:p>
          <a:p>
            <a:r>
              <a:rPr lang="en-GB" sz="4400" b="1" dirty="0" err="1"/>
              <a:t>Damhead</a:t>
            </a:r>
            <a:endParaRPr lang="en-GB" sz="4400" b="1" dirty="0"/>
          </a:p>
          <a:p>
            <a:r>
              <a:rPr lang="en-GB" sz="4400" b="1" dirty="0" err="1"/>
              <a:t>Garvagh</a:t>
            </a:r>
            <a:endParaRPr lang="en-GB" sz="4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84AA53-BD2F-1044-1907-6060452C9385}"/>
              </a:ext>
            </a:extLst>
          </p:cNvPr>
          <p:cNvSpPr txBox="1"/>
          <p:nvPr/>
        </p:nvSpPr>
        <p:spPr>
          <a:xfrm>
            <a:off x="4188077" y="2232642"/>
            <a:ext cx="2941383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err="1"/>
              <a:t>Gorran</a:t>
            </a:r>
            <a:endParaRPr lang="en-GB" sz="4400" b="1" dirty="0"/>
          </a:p>
          <a:p>
            <a:r>
              <a:rPr lang="en-GB" sz="4400" b="1" dirty="0" err="1"/>
              <a:t>Harpurs</a:t>
            </a:r>
            <a:r>
              <a:rPr lang="en-GB" sz="4400" b="1" dirty="0"/>
              <a:t> Hill</a:t>
            </a:r>
          </a:p>
          <a:p>
            <a:r>
              <a:rPr lang="en-GB" sz="4400" b="1" dirty="0" err="1"/>
              <a:t>Hezlett</a:t>
            </a:r>
            <a:endParaRPr lang="en-GB" sz="4400" b="1" dirty="0"/>
          </a:p>
          <a:p>
            <a:r>
              <a:rPr lang="en-GB" sz="4400" b="1" dirty="0"/>
              <a:t>Killowen</a:t>
            </a:r>
          </a:p>
          <a:p>
            <a:r>
              <a:rPr lang="en-GB" sz="4400" b="1" dirty="0" err="1"/>
              <a:t>Lislagan</a:t>
            </a:r>
            <a:endParaRPr lang="en-GB" sz="4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D619FD-E571-90A9-1AE3-97F2854FDB22}"/>
              </a:ext>
            </a:extLst>
          </p:cNvPr>
          <p:cNvSpPr txBox="1"/>
          <p:nvPr/>
        </p:nvSpPr>
        <p:spPr>
          <a:xfrm>
            <a:off x="7715780" y="1894087"/>
            <a:ext cx="3116622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err="1"/>
              <a:t>Millstrand</a:t>
            </a:r>
            <a:endParaRPr lang="en-GB" sz="4400" b="1" dirty="0"/>
          </a:p>
          <a:p>
            <a:r>
              <a:rPr lang="en-GB" sz="4400" b="1" dirty="0"/>
              <a:t>Millburn</a:t>
            </a:r>
          </a:p>
          <a:p>
            <a:r>
              <a:rPr lang="en-GB" sz="4400" b="1" dirty="0"/>
              <a:t>Portrush</a:t>
            </a:r>
          </a:p>
          <a:p>
            <a:r>
              <a:rPr lang="en-GB" sz="4400" b="1" dirty="0"/>
              <a:t>Portstewart </a:t>
            </a:r>
          </a:p>
          <a:p>
            <a:r>
              <a:rPr lang="en-GB" sz="4400" b="1" dirty="0"/>
              <a:t>St Colum’s</a:t>
            </a:r>
          </a:p>
          <a:p>
            <a:r>
              <a:rPr lang="en-GB" sz="4400" b="1" dirty="0"/>
              <a:t>St Malachy’s</a:t>
            </a:r>
          </a:p>
        </p:txBody>
      </p:sp>
    </p:spTree>
    <p:extLst>
      <p:ext uri="{BB962C8B-B14F-4D97-AF65-F5344CB8AC3E}">
        <p14:creationId xmlns:p14="http://schemas.microsoft.com/office/powerpoint/2010/main" val="1120170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6027" y="361735"/>
            <a:ext cx="10058400" cy="1412888"/>
          </a:xfrm>
        </p:spPr>
        <p:txBody>
          <a:bodyPr anchor="ctr">
            <a:normAutofit/>
          </a:bodyPr>
          <a:lstStyle/>
          <a:p>
            <a:r>
              <a:rPr lang="en-GB" sz="7200" b="1" dirty="0">
                <a:solidFill>
                  <a:schemeClr val="accent4">
                    <a:lumMod val="75000"/>
                  </a:schemeClr>
                </a:solidFill>
              </a:rPr>
              <a:t>Templeton Auditorium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8B10AC-F768-3E15-11D3-CF54EE14E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823" y="177700"/>
            <a:ext cx="2109399" cy="11827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24B823-E9BE-BFFA-ADC3-B152CCE37CD5}"/>
              </a:ext>
            </a:extLst>
          </p:cNvPr>
          <p:cNvSpPr txBox="1"/>
          <p:nvPr/>
        </p:nvSpPr>
        <p:spPr>
          <a:xfrm>
            <a:off x="2931253" y="2162767"/>
            <a:ext cx="60946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/>
              <a:t>DH Christie</a:t>
            </a:r>
          </a:p>
          <a:p>
            <a:endParaRPr lang="en-GB" sz="4400" b="1" dirty="0"/>
          </a:p>
          <a:p>
            <a:r>
              <a:rPr lang="en-GB" sz="4400" b="1" dirty="0"/>
              <a:t>Irish Society</a:t>
            </a:r>
          </a:p>
          <a:p>
            <a:endParaRPr lang="en-GB" sz="4400" b="1" dirty="0"/>
          </a:p>
          <a:p>
            <a:r>
              <a:rPr lang="en-GB" sz="4400" b="1" dirty="0" err="1"/>
              <a:t>Macosquin</a:t>
            </a:r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130946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0251" y="546292"/>
            <a:ext cx="10058400" cy="1412888"/>
          </a:xfrm>
        </p:spPr>
        <p:txBody>
          <a:bodyPr anchor="ctr">
            <a:noAutofit/>
          </a:bodyPr>
          <a:lstStyle/>
          <a:p>
            <a:r>
              <a:rPr lang="en-GB" sz="7200" b="1" dirty="0">
                <a:solidFill>
                  <a:schemeClr val="accent4">
                    <a:lumMod val="75000"/>
                  </a:schemeClr>
                </a:solidFill>
              </a:rPr>
              <a:t>Library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8B10AC-F768-3E15-11D3-CF54EE14E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823" y="177700"/>
            <a:ext cx="2109399" cy="11827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D5E9CD-5482-8E2D-B5FC-B81EFCE70241}"/>
              </a:ext>
            </a:extLst>
          </p:cNvPr>
          <p:cNvSpPr txBox="1"/>
          <p:nvPr/>
        </p:nvSpPr>
        <p:spPr>
          <a:xfrm>
            <a:off x="1241188" y="2085015"/>
            <a:ext cx="609460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/>
              <a:t>Ballycastle Int</a:t>
            </a:r>
          </a:p>
          <a:p>
            <a:r>
              <a:rPr lang="en-GB" sz="3600" b="1" dirty="0" err="1"/>
              <a:t>Ballytober</a:t>
            </a:r>
            <a:endParaRPr lang="en-GB" sz="3600" b="1" dirty="0"/>
          </a:p>
          <a:p>
            <a:r>
              <a:rPr lang="en-GB" sz="3600" b="1" dirty="0"/>
              <a:t>Bushmills</a:t>
            </a:r>
          </a:p>
          <a:p>
            <a:r>
              <a:rPr lang="en-GB" sz="3600" b="1" dirty="0" err="1"/>
              <a:t>Carhill</a:t>
            </a:r>
            <a:r>
              <a:rPr lang="en-GB" sz="3600" b="1" dirty="0"/>
              <a:t> Int</a:t>
            </a:r>
          </a:p>
          <a:p>
            <a:r>
              <a:rPr lang="en-GB" sz="3600" b="1" dirty="0" err="1"/>
              <a:t>Dunseverick</a:t>
            </a:r>
            <a:endParaRPr lang="en-GB" sz="3600" b="1" dirty="0"/>
          </a:p>
          <a:p>
            <a:r>
              <a:rPr lang="en-GB" sz="3600" b="1" dirty="0"/>
              <a:t>Kings’ Park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E95452-576E-8807-7086-58783A3DF6DA}"/>
              </a:ext>
            </a:extLst>
          </p:cNvPr>
          <p:cNvSpPr txBox="1"/>
          <p:nvPr/>
        </p:nvSpPr>
        <p:spPr>
          <a:xfrm>
            <a:off x="5823897" y="2085015"/>
            <a:ext cx="60946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 err="1"/>
              <a:t>Leaney</a:t>
            </a:r>
            <a:endParaRPr lang="en-GB" sz="3600" b="1" dirty="0"/>
          </a:p>
          <a:p>
            <a:r>
              <a:rPr lang="en-GB" sz="3600" b="1" dirty="0"/>
              <a:t>St Columba’s</a:t>
            </a:r>
          </a:p>
          <a:p>
            <a:r>
              <a:rPr lang="en-GB" sz="3600" b="1" dirty="0"/>
              <a:t>St John’s</a:t>
            </a:r>
          </a:p>
          <a:p>
            <a:r>
              <a:rPr lang="en-GB" sz="3600" b="1" dirty="0"/>
              <a:t>St Patrick’s</a:t>
            </a:r>
          </a:p>
          <a:p>
            <a:r>
              <a:rPr lang="en-GB" sz="3600" b="1" dirty="0" err="1"/>
              <a:t>Straidbilly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458421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68774" y="263527"/>
            <a:ext cx="10058400" cy="1450757"/>
          </a:xfrm>
        </p:spPr>
        <p:txBody>
          <a:bodyPr anchor="ctr">
            <a:normAutofit/>
          </a:bodyPr>
          <a:lstStyle/>
          <a:p>
            <a:r>
              <a:rPr lang="en-GB" sz="5400" b="1" dirty="0">
                <a:solidFill>
                  <a:schemeClr val="accent4">
                    <a:lumMod val="75000"/>
                  </a:schemeClr>
                </a:solidFill>
              </a:rPr>
              <a:t>Pupils with Access Arrangements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B07C1A-6641-2589-899C-130C487F4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4000" dirty="0"/>
              <a:t>Pupils with Access Arrangements will be accommodated in the New Building in our Sixth Study Centre &amp; Learning Support Classrooms.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8B10AC-F768-3E15-11D3-CF54EE14E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823" y="177700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96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60251" y="546292"/>
            <a:ext cx="10058400" cy="1412888"/>
          </a:xfrm>
        </p:spPr>
        <p:txBody>
          <a:bodyPr>
            <a:normAutofit fontScale="90000"/>
          </a:bodyPr>
          <a:lstStyle/>
          <a:p>
            <a:br>
              <a:rPr lang="en-GB" sz="4000" dirty="0">
                <a:solidFill>
                  <a:srgbClr val="39639D">
                    <a:lumMod val="75000"/>
                  </a:srgbClr>
                </a:solidFill>
                <a:latin typeface="Lucida Sans Unicode"/>
              </a:rPr>
            </a:br>
            <a:br>
              <a:rPr lang="en-GB" sz="4000" dirty="0">
                <a:solidFill>
                  <a:srgbClr val="39639D">
                    <a:lumMod val="75000"/>
                  </a:srgbClr>
                </a:solidFill>
                <a:latin typeface="Lucida Sans Unicode"/>
              </a:rPr>
            </a:br>
            <a:br>
              <a:rPr lang="en-GB" sz="4000" dirty="0">
                <a:solidFill>
                  <a:srgbClr val="39639D">
                    <a:lumMod val="75000"/>
                  </a:srgbClr>
                </a:solidFill>
                <a:latin typeface="Lucida Sans Unicode"/>
              </a:rPr>
            </a:br>
            <a:r>
              <a:rPr lang="en-GB" sz="4400" b="1" dirty="0">
                <a:solidFill>
                  <a:schemeClr val="accent4">
                    <a:lumMod val="75000"/>
                  </a:schemeClr>
                </a:solidFill>
              </a:rPr>
              <a:t>Assessment Locations</a:t>
            </a:r>
            <a:br>
              <a:rPr lang="en-GB" sz="4400" b="1" dirty="0">
                <a:solidFill>
                  <a:schemeClr val="accent4">
                    <a:lumMod val="75000"/>
                  </a:schemeClr>
                </a:solidFill>
              </a:rPr>
            </a:br>
            <a:endParaRPr lang="en-GB" sz="4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8B10AC-F768-3E15-11D3-CF54EE14E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823" y="177700"/>
            <a:ext cx="2109399" cy="11827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92B0949-E6E5-66BF-8A43-BE39B776B1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77" t="5626" r="34202" b="6667"/>
          <a:stretch/>
        </p:blipFill>
        <p:spPr>
          <a:xfrm>
            <a:off x="3719461" y="1871726"/>
            <a:ext cx="4753077" cy="413415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EB0109D-DA64-88F1-3C4A-9D6317402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305" y="4323167"/>
            <a:ext cx="1237595" cy="118272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B6AE18E-AB75-600D-6142-C9FADA40D53F}"/>
              </a:ext>
            </a:extLst>
          </p:cNvPr>
          <p:cNvSpPr txBox="1"/>
          <p:nvPr/>
        </p:nvSpPr>
        <p:spPr>
          <a:xfrm rot="2139811">
            <a:off x="3656770" y="4844989"/>
            <a:ext cx="17923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Templeton Auditorium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72E7C12-1ADF-D3D6-AB63-A20E3BFB4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6919" y="4028413"/>
            <a:ext cx="1365622" cy="7193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F9578BFF-37E9-B121-C6F6-40FA25437EE5}"/>
              </a:ext>
            </a:extLst>
          </p:cNvPr>
          <p:cNvSpPr/>
          <p:nvPr/>
        </p:nvSpPr>
        <p:spPr>
          <a:xfrm>
            <a:off x="5068053" y="3508401"/>
            <a:ext cx="1368152" cy="396632"/>
          </a:xfrm>
          <a:prstGeom prst="rect">
            <a:avLst/>
          </a:prstGeom>
          <a:solidFill>
            <a:srgbClr val="00B05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Library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27828C-181A-5B67-4B03-393CDF1FB61A}"/>
              </a:ext>
            </a:extLst>
          </p:cNvPr>
          <p:cNvSpPr txBox="1"/>
          <p:nvPr/>
        </p:nvSpPr>
        <p:spPr>
          <a:xfrm rot="16200000">
            <a:off x="7337739" y="3292921"/>
            <a:ext cx="461665" cy="11818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vert"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Reception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DD91C-8069-00CF-F9F2-5E64EFEA430B}"/>
              </a:ext>
            </a:extLst>
          </p:cNvPr>
          <p:cNvSpPr txBox="1"/>
          <p:nvPr/>
        </p:nvSpPr>
        <p:spPr>
          <a:xfrm>
            <a:off x="6664906" y="2894202"/>
            <a:ext cx="77316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GB" b="1" dirty="0"/>
              <a:t>QUAD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8263E17-A9FE-617D-514C-06C4FD2F48D8}"/>
              </a:ext>
            </a:extLst>
          </p:cNvPr>
          <p:cNvSpPr/>
          <p:nvPr/>
        </p:nvSpPr>
        <p:spPr>
          <a:xfrm>
            <a:off x="6802809" y="4914530"/>
            <a:ext cx="1531526" cy="396632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Building</a:t>
            </a:r>
          </a:p>
        </p:txBody>
      </p:sp>
    </p:spTree>
    <p:extLst>
      <p:ext uri="{BB962C8B-B14F-4D97-AF65-F5344CB8AC3E}">
        <p14:creationId xmlns:p14="http://schemas.microsoft.com/office/powerpoint/2010/main" val="3483418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338329"/>
            <a:ext cx="10776030" cy="816216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Drop-Off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81329"/>
            <a:ext cx="5640729" cy="4714372"/>
          </a:xfrm>
        </p:spPr>
        <p:txBody>
          <a:bodyPr>
            <a:normAutofit/>
          </a:bodyPr>
          <a:lstStyle/>
          <a:p>
            <a:endParaRPr lang="en-GB" sz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r>
              <a:rPr lang="en-GB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If travelling by foot, your parent(s) can escort you to and from the drop-off for your zone.</a:t>
            </a: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endParaRPr lang="en-GB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r>
              <a:rPr lang="en-GB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Teachers and Prefects will look after you from here and take you to your designated hall/room.</a:t>
            </a: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r>
              <a:rPr lang="en-GB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Parents are not allowed into the designated halls/rooms.</a:t>
            </a: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endParaRPr lang="en-GB" sz="3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777406-AD8D-462C-8D43-73A32C480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807" y="1780646"/>
            <a:ext cx="4023709" cy="37404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9D2F98-3ECC-489F-B61A-5AC61169B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9544" y="226411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375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51070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What happens next?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81329"/>
            <a:ext cx="5606005" cy="471437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800" dirty="0">
                <a:latin typeface="Calibri" panose="020F0502020204030204" pitchFamily="34" charset="0"/>
                <a:cs typeface="Times New Roman" panose="02020603050405020304" pitchFamily="18" charset="0"/>
              </a:rPr>
              <a:t>In your room </a:t>
            </a:r>
            <a:r>
              <a:rPr lang="en-GB" sz="3800">
                <a:latin typeface="Calibri" panose="020F0502020204030204" pitchFamily="34" charset="0"/>
                <a:cs typeface="Times New Roman" panose="02020603050405020304" pitchFamily="18" charset="0"/>
              </a:rPr>
              <a:t>a Prefect will </a:t>
            </a:r>
            <a:r>
              <a:rPr lang="en-GB" sz="3800" dirty="0">
                <a:latin typeface="Calibri" panose="020F0502020204030204" pitchFamily="34" charset="0"/>
                <a:cs typeface="Times New Roman" panose="02020603050405020304" pitchFamily="18" charset="0"/>
              </a:rPr>
              <a:t>take your Pupil Card and show you to your seat. 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800" dirty="0">
                <a:latin typeface="Calibri" panose="020F0502020204030204" pitchFamily="34" charset="0"/>
                <a:cs typeface="Times New Roman" panose="02020603050405020304" pitchFamily="18" charset="0"/>
              </a:rPr>
              <a:t>There will be two HB pencils and an eraser on your desk, as well as blank paper.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800" dirty="0">
                <a:latin typeface="Calibri" panose="020F0502020204030204" pitchFamily="34" charset="0"/>
                <a:cs typeface="Times New Roman" panose="02020603050405020304" pitchFamily="18" charset="0"/>
              </a:rPr>
              <a:t>There will be a clock in the room.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800" dirty="0">
                <a:latin typeface="Calibri" panose="020F0502020204030204" pitchFamily="34" charset="0"/>
                <a:cs typeface="Times New Roman" panose="02020603050405020304" pitchFamily="18" charset="0"/>
              </a:rPr>
              <a:t>You will then have time to get settled and visit the toilet before the Assessment begins.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E31B0-D05C-4D40-A2BC-A8B7AC4FD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636" y="1851236"/>
            <a:ext cx="4924568" cy="2439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98D0D1-E68D-40CD-81B5-999A824CB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636" y="4425811"/>
            <a:ext cx="4924568" cy="17698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ED9B75-D9BF-7CB3-F8BD-03AA2E0FD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8397" y="172727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18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599" y="286604"/>
            <a:ext cx="10546081" cy="8587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Entrance Assessment - Practice Test Section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481330"/>
            <a:ext cx="5687029" cy="4398608"/>
          </a:xfrm>
        </p:spPr>
        <p:txBody>
          <a:bodyPr>
            <a:normAutofit fontScale="25000" lnSpcReduction="20000"/>
          </a:bodyPr>
          <a:lstStyle/>
          <a:p>
            <a:endParaRPr lang="en-GB" sz="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6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200" dirty="0">
                <a:latin typeface="Calibri" panose="020F0502020204030204" pitchFamily="34" charset="0"/>
                <a:cs typeface="Times New Roman" panose="02020603050405020304" pitchFamily="18" charset="0"/>
              </a:rPr>
              <a:t>Materials issued/checks made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4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200" dirty="0">
                <a:latin typeface="Calibri" panose="020F0502020204030204" pitchFamily="34" charset="0"/>
                <a:cs typeface="Times New Roman" panose="02020603050405020304" pitchFamily="18" charset="0"/>
              </a:rPr>
              <a:t>10.00 am: Practice Test Section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4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200" dirty="0">
                <a:latin typeface="Calibri" panose="020F0502020204030204" pitchFamily="34" charset="0"/>
                <a:cs typeface="Times New Roman" panose="02020603050405020304" pitchFamily="18" charset="0"/>
              </a:rPr>
              <a:t>5 questions in English (P1 - P5)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4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200" dirty="0">
                <a:latin typeface="Calibri" panose="020F0502020204030204" pitchFamily="34" charset="0"/>
                <a:cs typeface="Times New Roman" panose="02020603050405020304" pitchFamily="18" charset="0"/>
              </a:rPr>
              <a:t>5 questions in Maths (P6 - P10)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4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1200" dirty="0">
                <a:latin typeface="Calibri" panose="020F0502020204030204" pitchFamily="34" charset="0"/>
                <a:cs typeface="Times New Roman" panose="02020603050405020304" pitchFamily="18" charset="0"/>
              </a:rPr>
              <a:t>Guided by Invigilator</a:t>
            </a: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200" dirty="0">
                <a:latin typeface="Calibri" panose="020F0502020204030204" pitchFamily="34" charset="0"/>
                <a:cs typeface="Times New Roman" panose="02020603050405020304" pitchFamily="18" charset="0"/>
              </a:rPr>
              <a:t>P1 - P10 answers are written on the Answer Sheet but aren’t timed and don’t count towards the final mark</a:t>
            </a:r>
          </a:p>
          <a:p>
            <a:pPr marL="109728" indent="0">
              <a:buNone/>
            </a:pPr>
            <a:endParaRPr lang="en-GB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>
              <a:buNone/>
            </a:pP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FF9C9F1-A6DF-42B3-94E5-EA5682DC0F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54" y="2096655"/>
            <a:ext cx="5006109" cy="37832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4D5CBE-C318-F465-0D8C-24FE973EB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2092" y="132143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560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599" y="286603"/>
            <a:ext cx="10546081" cy="830997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Entrance Assessment - Main Test Section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1368" y="1403667"/>
            <a:ext cx="5862737" cy="4742490"/>
          </a:xfrm>
        </p:spPr>
        <p:txBody>
          <a:bodyPr>
            <a:normAutofit fontScale="25000" lnSpcReduction="20000"/>
          </a:bodyPr>
          <a:lstStyle/>
          <a:p>
            <a:endParaRPr lang="en-GB" sz="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5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3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56 questions in 60 minutes*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English: Q1 - Q28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Maths: Q29 - Q56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Multiple choice and free response  (see official SEAG Practice Papers 1 and 2)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92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Pupils can choose to start with the English questions or the Maths questions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Work quickly and carefully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Extra time is not allowed for a toilet break. It will be allocated for sickness/distress.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en-GB" sz="6400" i="1" dirty="0">
                <a:latin typeface="Calibri" panose="020F0502020204030204" pitchFamily="34" charset="0"/>
                <a:cs typeface="Times New Roman" panose="02020603050405020304" pitchFamily="18" charset="0"/>
              </a:rPr>
              <a:t>Some pupils with Access Arrangements may have additional time          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400" i="1" dirty="0">
                <a:latin typeface="Calibri" panose="020F0502020204030204" pitchFamily="34" charset="0"/>
                <a:cs typeface="Times New Roman" panose="02020603050405020304" pitchFamily="18" charset="0"/>
              </a:rPr>
              <a:t>      - normally 75 minutes instead of 60 minutes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AA3CA0-ACA6-432A-8BA8-30A06193A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618" y="1873244"/>
            <a:ext cx="4595110" cy="42729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B75772-360C-2475-9BAB-0C26E2766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811" y="150719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18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0525" y="286603"/>
            <a:ext cx="10765155" cy="830997"/>
          </a:xfrm>
        </p:spPr>
        <p:txBody>
          <a:bodyPr>
            <a:normAutofit/>
          </a:bodyPr>
          <a:lstStyle/>
          <a:p>
            <a:r>
              <a:rPr lang="en-GB" sz="3800" b="1" dirty="0">
                <a:solidFill>
                  <a:schemeClr val="accent4">
                    <a:lumMod val="75000"/>
                  </a:schemeClr>
                </a:solidFill>
              </a:rPr>
              <a:t>Entrance Assessment - Main Test Section - Timings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478509"/>
            <a:ext cx="5687029" cy="4577058"/>
          </a:xfrm>
        </p:spPr>
        <p:txBody>
          <a:bodyPr>
            <a:normAutofit fontScale="25000" lnSpcReduction="20000"/>
          </a:bodyPr>
          <a:lstStyle/>
          <a:p>
            <a:endParaRPr lang="en-GB" sz="8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5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3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Pupils </a:t>
            </a: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are told the start time and finishing time.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The Invigilator will advise all pupils about the time: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      - when they are about halfway through 	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      - when they have about 20 minutes left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      - when they have about 10 minutes left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After 60* minutes, pupils will be told to stop, put their pencils down and not to talk. 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32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9600" dirty="0">
                <a:latin typeface="Calibri" panose="020F0502020204030204" pitchFamily="34" charset="0"/>
                <a:cs typeface="Times New Roman" panose="02020603050405020304" pitchFamily="18" charset="0"/>
              </a:rPr>
              <a:t>*Timings will differ for pupils with extra time allowed.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65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AA3CA0-ACA6-432A-8BA8-30A06193A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618" y="1873244"/>
            <a:ext cx="4595110" cy="38798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B75772-360C-2475-9BAB-0C26E2766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811" y="150719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19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5927" y="286604"/>
            <a:ext cx="10259753" cy="960306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Pick-Up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C05104-C584-43CA-9A3A-A0EBE28270BC}"/>
              </a:ext>
            </a:extLst>
          </p:cNvPr>
          <p:cNvSpPr txBox="1"/>
          <p:nvPr/>
        </p:nvSpPr>
        <p:spPr>
          <a:xfrm>
            <a:off x="775504" y="1539433"/>
            <a:ext cx="9570279" cy="3555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2628" indent="-342900">
              <a:lnSpc>
                <a:spcPct val="97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2628" indent="-342900">
              <a:lnSpc>
                <a:spcPct val="97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Make sure you know your pick-up time.</a:t>
            </a:r>
          </a:p>
          <a:p>
            <a:pPr marL="109728">
              <a:lnSpc>
                <a:spcPct val="97000"/>
              </a:lnSpc>
              <a:buClr>
                <a:schemeClr val="accent1"/>
              </a:buClr>
              <a:buSzPct val="100000"/>
              <a:defRPr/>
            </a:pP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2628" indent="-342900">
              <a:lnSpc>
                <a:spcPct val="97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11.30 pick up at the spot where you were dropped off.</a:t>
            </a:r>
          </a:p>
          <a:p>
            <a:pPr marL="452628" indent="-342900">
              <a:lnSpc>
                <a:spcPct val="97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GB" sz="2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2628" indent="-342900">
              <a:lnSpc>
                <a:spcPct val="97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11.45 for pupils receiving 25% extra time.</a:t>
            </a:r>
          </a:p>
          <a:p>
            <a:pPr marL="109728">
              <a:lnSpc>
                <a:spcPct val="97000"/>
              </a:lnSpc>
              <a:buClr>
                <a:schemeClr val="accent1"/>
              </a:buClr>
              <a:buSzPct val="100000"/>
              <a:defRPr/>
            </a:pP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2628" indent="-342900">
              <a:lnSpc>
                <a:spcPct val="97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pP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2628" indent="-342900">
              <a:lnSpc>
                <a:spcPct val="97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Parents are requested to follow the directions of grounds staff and not linger/talk outside the school building.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96F37C-8EE8-CBAB-29C1-73514746A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104" y="177700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305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0436" y="286603"/>
            <a:ext cx="10435244" cy="899801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P7 Pupils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481330"/>
            <a:ext cx="5687029" cy="4190266"/>
          </a:xfrm>
        </p:spPr>
        <p:txBody>
          <a:bodyPr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2628" marR="0" lvl="0" indent="-342900" fontAlgn="auto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GB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Staff and Senior Students have volunteered to help.</a:t>
            </a:r>
          </a:p>
          <a:p>
            <a:pPr marL="452628" marR="0" lvl="0" indent="-342900" fontAlgn="auto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2628" marR="0" lvl="0" indent="-342900" fontAlgn="auto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GB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Please follow their instructions at all times.</a:t>
            </a:r>
          </a:p>
          <a:p>
            <a:pPr marL="452628" marR="0" lvl="0" indent="-342900" fontAlgn="auto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452628" marR="0" lvl="0" indent="-342900" fontAlgn="auto">
              <a:lnSpc>
                <a:spcPct val="9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GB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Our job is to help you do your best. </a:t>
            </a:r>
          </a:p>
          <a:p>
            <a:pPr marL="109728" indent="0">
              <a:buNone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F725FD-D609-4AC9-B38C-F73C99EAF3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686"/>
          <a:stretch/>
        </p:blipFill>
        <p:spPr>
          <a:xfrm>
            <a:off x="6898511" y="1973482"/>
            <a:ext cx="4934250" cy="45236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DC9EDD-F7AF-F8DF-FCFB-AC8A9D1FA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397" y="216984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28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286604"/>
            <a:ext cx="10546080" cy="960306"/>
          </a:xfrm>
        </p:spPr>
        <p:txBody>
          <a:bodyPr/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Access Arrangements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481329"/>
            <a:ext cx="7802880" cy="4714372"/>
          </a:xfrm>
        </p:spPr>
        <p:txBody>
          <a:bodyPr>
            <a:normAutofit fontScale="92500"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endParaRPr lang="en-GB" sz="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r>
              <a:rPr lang="en-GB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Applications were made online.</a:t>
            </a:r>
          </a:p>
          <a:p>
            <a:pPr marL="0" indent="0">
              <a:lnSpc>
                <a:spcPct val="67000"/>
              </a:lnSpc>
              <a:buNone/>
              <a:defRPr/>
            </a:pPr>
            <a:endParaRPr lang="en-GB" sz="17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GB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Decisions made by independent Access Panel. </a:t>
            </a: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endParaRPr lang="en-GB" sz="17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r>
              <a:rPr lang="en-GB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Communicated to Coleraine Grammar School.</a:t>
            </a: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endParaRPr lang="en-GB" sz="17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r>
              <a:rPr lang="en-GB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We believe only 6 pupils are waiting for approval of requested Access Arrangements.</a:t>
            </a:r>
          </a:p>
          <a:p>
            <a:pPr marL="342900" indent="-342900">
              <a:lnSpc>
                <a:spcPct val="67000"/>
              </a:lnSpc>
              <a:buFont typeface="Symbol" panose="05050102010706020507" pitchFamily="18" charset="2"/>
              <a:buChar char=""/>
              <a:defRPr/>
            </a:pPr>
            <a:endParaRPr lang="en-GB" sz="17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GB" sz="3000" dirty="0">
                <a:latin typeface="Calibri" panose="020F0502020204030204" pitchFamily="34" charset="0"/>
                <a:cs typeface="Times New Roman" panose="02020603050405020304" pitchFamily="18" charset="0"/>
              </a:rPr>
              <a:t>Mr M Callaghan is the point of contact in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9E5236-3BD5-1A5C-32A2-337708079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595" y="3541904"/>
            <a:ext cx="3201686" cy="24800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464023-C55F-7BAF-60E0-FD970667E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531" y="286603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21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8291" y="305076"/>
            <a:ext cx="10250516" cy="1412888"/>
          </a:xfrm>
        </p:spPr>
        <p:txBody>
          <a:bodyPr>
            <a:normAutofit fontScale="90000"/>
          </a:bodyPr>
          <a:lstStyle/>
          <a:p>
            <a:br>
              <a:rPr lang="en-US" sz="4400" b="1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n-US" sz="4400" b="1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n-US" sz="44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4400" b="1" dirty="0">
                <a:solidFill>
                  <a:schemeClr val="accent4">
                    <a:lumMod val="75000"/>
                  </a:schemeClr>
                </a:solidFill>
              </a:rPr>
              <a:t>‘What If’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4400" b="1" dirty="0">
                <a:solidFill>
                  <a:schemeClr val="accent4">
                    <a:lumMod val="75000"/>
                  </a:schemeClr>
                </a:solidFill>
              </a:rPr>
              <a:t>Scenarios</a:t>
            </a:r>
            <a:br>
              <a:rPr lang="en-US" sz="4400" b="1" dirty="0">
                <a:solidFill>
                  <a:schemeClr val="accent4">
                    <a:lumMod val="75000"/>
                  </a:schemeClr>
                </a:solidFill>
              </a:rPr>
            </a:br>
            <a:endParaRPr lang="en-GB" sz="4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6928" marR="0" lvl="0" indent="-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GB" sz="3300" dirty="0">
                <a:latin typeface="Calibri" panose="020F0502020204030204" pitchFamily="34" charset="0"/>
                <a:cs typeface="Times New Roman" panose="02020603050405020304" pitchFamily="18" charset="0"/>
              </a:rPr>
              <a:t>Various ‘What If’ scenarios included in Information Pack covering: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endParaRPr lang="en-GB" sz="1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GB" sz="3300" dirty="0">
                <a:latin typeface="Calibri" panose="020F0502020204030204" pitchFamily="34" charset="0"/>
                <a:cs typeface="Times New Roman" panose="02020603050405020304" pitchFamily="18" charset="0"/>
              </a:rPr>
              <a:t>   	- illness/other valid reason for absence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GB" sz="3300" dirty="0">
                <a:latin typeface="Calibri" panose="020F0502020204030204" pitchFamily="34" charset="0"/>
                <a:cs typeface="Times New Roman" panose="02020603050405020304" pitchFamily="18" charset="0"/>
              </a:rPr>
              <a:t>   	- late arrival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GB" sz="3300" dirty="0">
                <a:latin typeface="Calibri" panose="020F0502020204030204" pitchFamily="34" charset="0"/>
                <a:cs typeface="Times New Roman" panose="02020603050405020304" pitchFamily="18" charset="0"/>
              </a:rPr>
              <a:t>   	- withdrawal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GB" sz="3300" dirty="0">
                <a:latin typeface="Calibri" panose="020F0502020204030204" pitchFamily="34" charset="0"/>
                <a:cs typeface="Times New Roman" panose="02020603050405020304" pitchFamily="18" charset="0"/>
              </a:rPr>
              <a:t>   	- something unexpected e.g., injury</a:t>
            </a:r>
          </a:p>
          <a:p>
            <a:pPr marL="365760" marR="0" lvl="0" indent="-256032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 3"/>
              <a:buChar char=""/>
              <a:tabLst/>
              <a:defRPr/>
            </a:pPr>
            <a:endParaRPr lang="en-GB" sz="33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566928" marR="0" lvl="0" indent="-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GB" sz="3300" dirty="0">
                <a:latin typeface="Calibri" panose="020F0502020204030204" pitchFamily="34" charset="0"/>
                <a:cs typeface="Times New Roman" panose="02020603050405020304" pitchFamily="18" charset="0"/>
              </a:rPr>
              <a:t>Parents, please keep your phone close by on the two Saturday Assessment mornings AND advise the second emergency contact to do the same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GB" sz="3300" dirty="0">
                <a:latin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marL="566928" marR="0" lvl="0" indent="-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GB" sz="3300" dirty="0">
                <a:latin typeface="Calibri" panose="020F0502020204030204" pitchFamily="34" charset="0"/>
                <a:cs typeface="Times New Roman" panose="02020603050405020304" pitchFamily="18" charset="0"/>
              </a:rPr>
              <a:t>Tel: 028 7034 4331 or Email: mcallaghan910@c2kni.net</a:t>
            </a:r>
          </a:p>
          <a:p>
            <a:pPr algn="just">
              <a:lnSpc>
                <a:spcPct val="107000"/>
              </a:lnSpc>
              <a:buClr>
                <a:srgbClr val="2DA2BF"/>
              </a:buClr>
              <a:defRPr/>
            </a:pPr>
            <a:endParaRPr lang="en-GB" sz="3200" b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786E5B-F000-D757-A207-34E164081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7250" y="178229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20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4255" y="353908"/>
            <a:ext cx="10450945" cy="745219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Familiarisation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767891"/>
            <a:ext cx="9191352" cy="4597441"/>
          </a:xfrm>
        </p:spPr>
        <p:txBody>
          <a:bodyPr>
            <a:normAutofit fontScale="25000" lnSpcReduction="2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2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Meet some Invigilators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6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Visit your allocated hall/room 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1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Speak with Mr Callaghan about Access Arrangements</a:t>
            </a:r>
            <a:endParaRPr lang="en-GB" sz="6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6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1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 the location of the toilets</a:t>
            </a:r>
            <a:endParaRPr lang="en-GB" sz="2800" b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4D1D66-5C24-1814-DF89-E27CA06A6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0951" y="205261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60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67162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accent4">
                    <a:lumMod val="75000"/>
                  </a:schemeClr>
                </a:solidFill>
              </a:rPr>
              <a:t>SEAG Outcomes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451620"/>
            <a:ext cx="10893039" cy="4363885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6928" marR="0" lvl="0" indent="-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endParaRPr lang="en-GB" sz="26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566928" marR="0" lvl="0" indent="-45720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/>
            </a:pP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Available from Saturday, 23</a:t>
            </a:r>
            <a:r>
              <a:rPr lang="en-GB" sz="2800" baseline="30000" dirty="0">
                <a:latin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 January 2027 on SEAG website.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GB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         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en-GB" sz="2800" b="1" dirty="0">
                <a:latin typeface="Calibri" panose="020F0502020204030204" pitchFamily="34" charset="0"/>
                <a:cs typeface="Times New Roman" panose="02020603050405020304" pitchFamily="18" charset="0"/>
              </a:rPr>
              <a:t>Total Standardised Age Score </a:t>
            </a: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(TSAS) from 132 - 282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	- </a:t>
            </a:r>
            <a:r>
              <a:rPr lang="en-GB" sz="2800" b="1" dirty="0">
                <a:latin typeface="Calibri" panose="020F0502020204030204" pitchFamily="34" charset="0"/>
                <a:cs typeface="Times New Roman" panose="02020603050405020304" pitchFamily="18" charset="0"/>
              </a:rPr>
              <a:t>Band</a:t>
            </a: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 1 - 6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GB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	- English SAS (69 - 141)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	- Maths SAS (69 - 141)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	- Cohort Percentile Ranking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2800" dirty="0">
                <a:latin typeface="Calibri" panose="020F0502020204030204" pitchFamily="34" charset="0"/>
                <a:cs typeface="Times New Roman" panose="02020603050405020304" pitchFamily="18" charset="0"/>
              </a:rPr>
              <a:t>          - </a:t>
            </a:r>
            <a:r>
              <a:rPr lang="en-US" sz="2400" i="1" dirty="0">
                <a:latin typeface="Calibri" panose="020F0502020204030204" pitchFamily="34" charset="0"/>
                <a:cs typeface="Times New Roman" panose="02020603050405020304" pitchFamily="18" charset="0"/>
              </a:rPr>
              <a:t>A further breakdown of outcomes is also provided, including e.g. number of </a:t>
            </a:r>
          </a:p>
          <a:p>
            <a:pPr marL="109728" marR="0" lvl="0" indent="0" fontAlgn="auto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2400" i="1" dirty="0">
                <a:latin typeface="Calibri" panose="020F0502020204030204" pitchFamily="34" charset="0"/>
                <a:cs typeface="Times New Roman" panose="02020603050405020304" pitchFamily="18" charset="0"/>
              </a:rPr>
              <a:t>              questions answered correctly in English, in Maths and in each Paper.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lang="en-GB" sz="2800" b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E9449-4A5F-E516-C444-C67F689D5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263" y="313670"/>
            <a:ext cx="210939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589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2F52C-4860-790E-5477-723B9BC18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097" y="712381"/>
            <a:ext cx="11344939" cy="5156713"/>
          </a:xfrm>
        </p:spPr>
        <p:txBody>
          <a:bodyPr>
            <a:normAutofit/>
          </a:bodyPr>
          <a:lstStyle/>
          <a:p>
            <a:pPr algn="ctr"/>
            <a:r>
              <a:rPr lang="en-GB" sz="4000" u="sng" dirty="0">
                <a:latin typeface="Arial Rounded MT Bold" panose="020F0704030504030204" pitchFamily="34" charset="0"/>
              </a:rPr>
              <a:t>Admissions Process and Criteria</a:t>
            </a:r>
          </a:p>
          <a:p>
            <a:pPr algn="ctr"/>
            <a:endParaRPr lang="en-GB" sz="4000" u="sng" dirty="0">
              <a:latin typeface="Arial Rounded MT Bold" panose="020F07040305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>
                <a:latin typeface="Arial Rounded MT Bold" panose="020F0704030504030204" pitchFamily="34" charset="0"/>
              </a:rPr>
              <a:t>Published in EA Transfer Book available December on-line at </a:t>
            </a:r>
            <a:r>
              <a:rPr lang="en-GB" sz="3200" dirty="0">
                <a:latin typeface="Arial Rounded MT Bold" panose="020F0704030504030204" pitchFamily="34" charset="0"/>
                <a:hlinkClick r:id="rId2"/>
              </a:rPr>
              <a:t>www.eani.org.uk</a:t>
            </a:r>
            <a:r>
              <a:rPr lang="en-GB" sz="3200" dirty="0">
                <a:latin typeface="Arial Rounded MT Bold" panose="020F0704030504030204" pitchFamily="34" charset="0"/>
              </a:rPr>
              <a:t>	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>
                <a:latin typeface="Arial Rounded MT Bold" panose="020F0704030504030204" pitchFamily="34" charset="0"/>
              </a:rPr>
              <a:t>After Special Circumstances and Special Provision, highest 156 scores admitted.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3200" dirty="0">
                <a:latin typeface="Arial Rounded MT Bold" panose="020F0704030504030204" pitchFamily="34" charset="0"/>
              </a:rPr>
              <a:t>If there is a tie for 156</a:t>
            </a:r>
            <a:r>
              <a:rPr lang="en-GB" sz="3200" baseline="30000" dirty="0">
                <a:latin typeface="Arial Rounded MT Bold" panose="020F0704030504030204" pitchFamily="34" charset="0"/>
              </a:rPr>
              <a:t>th</a:t>
            </a:r>
            <a:r>
              <a:rPr lang="en-GB" sz="3200" dirty="0">
                <a:latin typeface="Arial Rounded MT Bold" panose="020F0704030504030204" pitchFamily="34" charset="0"/>
              </a:rPr>
              <a:t> place:-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3200" dirty="0">
                <a:latin typeface="Arial Rounded MT Bold" panose="020F0704030504030204" pitchFamily="34" charset="0"/>
              </a:rPr>
              <a:t>Sibling attends CGS;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3200" dirty="0">
                <a:latin typeface="Arial Rounded MT Bold" panose="020F0704030504030204" pitchFamily="34" charset="0"/>
              </a:rPr>
              <a:t>Random selection.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265AD-925C-B941-67FF-5FB8BCC63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1EA96-793B-49F4-934B-EFD417FF6CA1}" type="datetime1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0BCC6-5C9A-041E-2734-81FB6484E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6875FE-B256-7D33-2069-5AE6A46EDD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350" y="5244713"/>
            <a:ext cx="789604" cy="10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55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0186A-475F-DA72-EB05-C42AC2CA5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51081"/>
          </a:xfrm>
        </p:spPr>
        <p:txBody>
          <a:bodyPr/>
          <a:lstStyle/>
          <a:p>
            <a:pPr algn="ctr"/>
            <a:r>
              <a:rPr lang="en-GB" b="1" u="sng" dirty="0">
                <a:solidFill>
                  <a:srgbClr val="002060"/>
                </a:solidFill>
              </a:rPr>
              <a:t>Special Circumstances/Provision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2F2D8-5DC7-CB72-F643-3B69F68D9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72931"/>
            <a:ext cx="10058400" cy="4098167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GB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 Circumstances: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Medical/other problems which may have affected performance</a:t>
            </a:r>
          </a:p>
          <a:p>
            <a:pPr lvl="0"/>
            <a:r>
              <a:rPr lang="en-GB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 Provision: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Mostly did not sit the test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outside NI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than half primary outside NI</a:t>
            </a:r>
          </a:p>
          <a:p>
            <a:pPr marL="742950" lvl="1" indent="-285750">
              <a:buFont typeface="Courier New" pitchFamily="49" charset="0"/>
              <a:buChar char="o"/>
            </a:pPr>
            <a:r>
              <a:rPr lang="en-GB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Medical/other problems</a:t>
            </a:r>
          </a:p>
          <a:p>
            <a:r>
              <a:rPr lang="en-GB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the Transfer Booklet instructions</a:t>
            </a:r>
          </a:p>
          <a:p>
            <a:r>
              <a:rPr lang="en-GB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Supporting/educational information.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F1A8B-0FFF-638A-53D3-94130073C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A1AFA-F99F-4E04-8FE1-A762E64F307E}" type="datetime1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BCCB9-401C-FF39-57F2-F25A63FDC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8AB5F2-F74D-C0F7-954B-A930B6C498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350" y="5244713"/>
            <a:ext cx="789604" cy="10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87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17808-AEA7-05D5-D8A2-7847BF50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7164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u="sng" dirty="0">
                <a:solidFill>
                  <a:srgbClr val="002060"/>
                </a:solidFill>
              </a:rPr>
              <a:t>After Results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82888-5F61-36C3-320B-64FD3DA62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903768"/>
            <a:ext cx="10058400" cy="4965326"/>
          </a:xfrm>
        </p:spPr>
        <p:txBody>
          <a:bodyPr>
            <a:normAutofit/>
          </a:bodyPr>
          <a:lstStyle/>
          <a:p>
            <a:pPr marL="457200" indent="-457200">
              <a:buFont typeface="Arial" pitchFamily="34" charset="0"/>
              <a:buChar char="•"/>
            </a:pP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GB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endParaRPr lang="en-GB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meet Primary School Principal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Transfer Application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Attach Special Circumstances/Provision if applicable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Coleraine Grammar School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D89A7-2523-28D7-4E0F-D89EC71B2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ED6EC-CC08-47EF-9FFA-CAB979FB3599}" type="datetime1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D300E-9D69-6906-0D41-7AC3EC089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8354DE-8F10-935B-26F9-2FF4CA5F7F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350" y="5244713"/>
            <a:ext cx="789604" cy="100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643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E4B664-2063-7CF2-7EE8-334BB71B6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33EB-7A14-4F6E-9006-9049DEC44FD3}" type="datetime1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92411A-E6A1-F2E9-667C-F6F66AA6A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F17F03C-4065-9552-DB9B-DD6FBE319A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094551"/>
              </p:ext>
            </p:extLst>
          </p:nvPr>
        </p:nvGraphicFramePr>
        <p:xfrm>
          <a:off x="87549" y="33090"/>
          <a:ext cx="11899237" cy="6290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16441">
                  <a:extLst>
                    <a:ext uri="{9D8B030D-6E8A-4147-A177-3AD203B41FA5}">
                      <a16:colId xmlns:a16="http://schemas.microsoft.com/office/drawing/2014/main" val="3374713626"/>
                    </a:ext>
                  </a:extLst>
                </a:gridCol>
                <a:gridCol w="1409232">
                  <a:extLst>
                    <a:ext uri="{9D8B030D-6E8A-4147-A177-3AD203B41FA5}">
                      <a16:colId xmlns:a16="http://schemas.microsoft.com/office/drawing/2014/main" val="3947654449"/>
                    </a:ext>
                  </a:extLst>
                </a:gridCol>
                <a:gridCol w="1887301">
                  <a:extLst>
                    <a:ext uri="{9D8B030D-6E8A-4147-A177-3AD203B41FA5}">
                      <a16:colId xmlns:a16="http://schemas.microsoft.com/office/drawing/2014/main" val="3537684038"/>
                    </a:ext>
                  </a:extLst>
                </a:gridCol>
                <a:gridCol w="1800196">
                  <a:extLst>
                    <a:ext uri="{9D8B030D-6E8A-4147-A177-3AD203B41FA5}">
                      <a16:colId xmlns:a16="http://schemas.microsoft.com/office/drawing/2014/main" val="2788066403"/>
                    </a:ext>
                  </a:extLst>
                </a:gridCol>
                <a:gridCol w="1887301">
                  <a:extLst>
                    <a:ext uri="{9D8B030D-6E8A-4147-A177-3AD203B41FA5}">
                      <a16:colId xmlns:a16="http://schemas.microsoft.com/office/drawing/2014/main" val="474197560"/>
                    </a:ext>
                  </a:extLst>
                </a:gridCol>
                <a:gridCol w="1611465">
                  <a:extLst>
                    <a:ext uri="{9D8B030D-6E8A-4147-A177-3AD203B41FA5}">
                      <a16:colId xmlns:a16="http://schemas.microsoft.com/office/drawing/2014/main" val="250940636"/>
                    </a:ext>
                  </a:extLst>
                </a:gridCol>
                <a:gridCol w="1887301">
                  <a:extLst>
                    <a:ext uri="{9D8B030D-6E8A-4147-A177-3AD203B41FA5}">
                      <a16:colId xmlns:a16="http://schemas.microsoft.com/office/drawing/2014/main" val="2770121655"/>
                    </a:ext>
                  </a:extLst>
                </a:gridCol>
              </a:tblGrid>
              <a:tr h="11084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Lowest AQE Score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Estimated SEAG Equivalent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Highest AQE Score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Estimated SEAG Equivalent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Average AQE Score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Estimated SEAG Equivalent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6029498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2015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181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119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244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102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200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819337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2016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185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272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104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203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936794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2017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173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124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264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102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200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163578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2018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177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120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248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102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200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159286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2019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90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177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122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256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101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197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445449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2020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91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179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272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102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200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855564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2021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No academic selection due to Covid-19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987947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2022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173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124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264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100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195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787409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2023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87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174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128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280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102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200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408683"/>
                  </a:ext>
                </a:extLst>
              </a:tr>
              <a:tr h="880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</a:rPr>
                        <a:t>Estimated Lowest AQE Score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</a:rPr>
                        <a:t>SEAG Lowest Score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</a:rPr>
                        <a:t>Estimated Highest AQE Score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</a:rPr>
                        <a:t>SEAG Highest Score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</a:rPr>
                        <a:t>Estimate Average AQE Score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dirty="0">
                          <a:solidFill>
                            <a:schemeClr val="bg1"/>
                          </a:solidFill>
                          <a:effectLst/>
                        </a:rPr>
                        <a:t>SEAG Average Score</a:t>
                      </a:r>
                      <a:endParaRPr lang="en-GB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69392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2024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181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130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282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101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197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588493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2025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166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127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273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104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202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898697"/>
                  </a:ext>
                </a:extLst>
              </a:tr>
              <a:tr h="358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2026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effectLst/>
                        </a:rPr>
                        <a:t>185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122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256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101</a:t>
                      </a:r>
                      <a:endParaRPr lang="en-GB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199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022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7144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2ABB703-2B0E-4C3B-B4A2-F3973548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4EB81-39D1-07F5-D166-0B52CCB7D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>
            <a:normAutofit/>
          </a:bodyPr>
          <a:lstStyle/>
          <a:p>
            <a:r>
              <a:rPr lang="en-GB" u="sng" dirty="0">
                <a:latin typeface="Arial Rounded MT Bold" panose="020F0704030504030204" pitchFamily="34" charset="0"/>
              </a:rPr>
              <a:t>Open Night	</a:t>
            </a:r>
            <a:endParaRPr lang="en-GB" u="sng">
              <a:latin typeface="Arial Rounded MT Bold" panose="020F07040305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D6A8E3-8EC7-AC54-DA8C-E3086D811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8940" y="648555"/>
            <a:ext cx="4120131" cy="524084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C21570E-E159-49A6-9891-FA397B7A9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63D27-5848-D85C-7FEA-05160EFBA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7894" y="2198914"/>
            <a:ext cx="5820962" cy="3670180"/>
          </a:xfrm>
        </p:spPr>
        <p:txBody>
          <a:bodyPr>
            <a:normAutofit/>
          </a:bodyPr>
          <a:lstStyle/>
          <a:p>
            <a:endParaRPr lang="en-GB" sz="2800" dirty="0"/>
          </a:p>
          <a:p>
            <a:r>
              <a:rPr lang="en-GB" sz="2800" dirty="0"/>
              <a:t>Open Night will be Thursday 21</a:t>
            </a:r>
            <a:r>
              <a:rPr lang="en-GB" sz="2800" baseline="30000" dirty="0"/>
              <a:t>st</a:t>
            </a:r>
            <a:r>
              <a:rPr lang="en-GB" sz="2800" dirty="0"/>
              <a:t>  </a:t>
            </a:r>
            <a:r>
              <a:rPr lang="en-GB" sz="2800" baseline="30000" dirty="0"/>
              <a:t> </a:t>
            </a:r>
            <a:r>
              <a:rPr lang="en-GB" sz="2800" dirty="0"/>
              <a:t>January 2027 from 6.30pm to 9.00pm.</a:t>
            </a:r>
          </a:p>
          <a:p>
            <a:r>
              <a:rPr lang="en-GB" sz="2800" dirty="0"/>
              <a:t>Further information will be published in January 2027 at </a:t>
            </a:r>
            <a:r>
              <a:rPr lang="en-GB" sz="2800" dirty="0">
                <a:hlinkClick r:id="rId3"/>
              </a:rPr>
              <a:t>www.colerainegrammar.com</a:t>
            </a:r>
            <a:r>
              <a:rPr lang="en-GB" sz="2800" dirty="0"/>
              <a:t> and on the CGS Facebook page.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5DA498-D9A2-4DA9-B9DA-B3776E08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A73093-4B9D-420D-B17E-52293703A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4A968-D9A9-66C3-EA5D-2232385020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A4C4AF1-83CE-4015-918D-EC73B987237A}" type="datetime1">
              <a:rPr lang="en-GB" smtClean="0"/>
              <a:pPr>
                <a:spcAft>
                  <a:spcPts val="600"/>
                </a:spcAft>
              </a:pPr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15861-72F8-746C-E9DC-F997E9489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0546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4255" y="353908"/>
            <a:ext cx="10450945" cy="745219"/>
          </a:xfrm>
        </p:spPr>
        <p:txBody>
          <a:bodyPr>
            <a:normAutofit/>
          </a:bodyPr>
          <a:lstStyle/>
          <a:p>
            <a:endParaRPr lang="en-GB" sz="4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247774"/>
            <a:ext cx="11134058" cy="4597441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2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9728" marR="0" lvl="0" indent="0" algn="ctr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Clr>
                <a:srgbClr val="2DA2BF"/>
              </a:buClr>
              <a:buSzPct val="68000"/>
              <a:buNone/>
              <a:tabLst/>
              <a:defRPr/>
            </a:pPr>
            <a:r>
              <a:rPr lang="en-GB" sz="3200" b="0" u="none" strike="noStrike" baseline="0" dirty="0">
                <a:solidFill>
                  <a:srgbClr val="00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We look forward to welcoming you back to Coleraine Grammar School to sit your SEAG Examination on Saturday 14</a:t>
            </a:r>
            <a:r>
              <a:rPr lang="en-GB" sz="3200" b="0" u="none" strike="noStrike" baseline="30000" dirty="0">
                <a:solidFill>
                  <a:srgbClr val="00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th</a:t>
            </a:r>
            <a:r>
              <a:rPr lang="en-GB" sz="3200" b="0" u="none" strike="noStrike" baseline="0" dirty="0">
                <a:solidFill>
                  <a:srgbClr val="00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 and 21</a:t>
            </a:r>
            <a:r>
              <a:rPr lang="en-GB" sz="3200" b="0" u="none" strike="noStrike" baseline="30000" dirty="0">
                <a:solidFill>
                  <a:srgbClr val="00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st</a:t>
            </a:r>
            <a:r>
              <a:rPr lang="en-GB" sz="3200" b="0" u="none" strike="noStrike" baseline="0" dirty="0">
                <a:solidFill>
                  <a:srgbClr val="000000"/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 November 2026.</a:t>
            </a:r>
          </a:p>
          <a:p>
            <a:pPr marL="365760" marR="0" lvl="0" indent="-256032" algn="l" defTabSz="914400" rtl="0" eaLnBrk="1" fontAlgn="auto" latinLnBrk="0" hangingPunct="1">
              <a:lnSpc>
                <a:spcPct val="107000"/>
              </a:lnSpc>
              <a:spcBef>
                <a:spcPts val="400"/>
              </a:spcBef>
              <a:spcAft>
                <a:spcPts val="800"/>
              </a:spcAft>
              <a:buClr>
                <a:srgbClr val="2DA2BF"/>
              </a:buClr>
              <a:buSzPct val="68000"/>
              <a:buFont typeface="Wingdings 3"/>
              <a:buChar char=""/>
              <a:tabLst/>
              <a:defRPr/>
            </a:pPr>
            <a:endParaRPr lang="en-GB" sz="2800" b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Good Luck Vector Art, Icons, and Graphics for Free Download">
            <a:extLst>
              <a:ext uri="{FF2B5EF4-FFF2-40B4-BE49-F238E27FC236}">
                <a16:creationId xmlns:a16="http://schemas.microsoft.com/office/drawing/2014/main" id="{15FCA433-404C-4BEA-A282-0F782F520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931" y="4432079"/>
            <a:ext cx="2912069" cy="172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4D1D66-5C24-1814-DF89-E27CA06A6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0951" y="205261"/>
            <a:ext cx="2109399" cy="11827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B940F4-61AA-C6FF-2097-C618F618A9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4662456"/>
            <a:ext cx="929834" cy="118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9404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1356</Words>
  <Application>Microsoft Office PowerPoint</Application>
  <PresentationFormat>Widescreen</PresentationFormat>
  <Paragraphs>346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Arial Rounded MT Bold</vt:lpstr>
      <vt:lpstr>Calibri</vt:lpstr>
      <vt:lpstr>Calibri Light</vt:lpstr>
      <vt:lpstr>Courier New</vt:lpstr>
      <vt:lpstr>Lucida Sans Unicode</vt:lpstr>
      <vt:lpstr>Symbol</vt:lpstr>
      <vt:lpstr>Wingdings</vt:lpstr>
      <vt:lpstr>Wingdings 3</vt:lpstr>
      <vt:lpstr>Retrospect</vt:lpstr>
      <vt:lpstr>                                                                                                                               SEAG Entrance Assessment 2026 Familiarisation</vt:lpstr>
      <vt:lpstr>Welcome to P7 Pupils and Parents</vt:lpstr>
      <vt:lpstr>Saturday, 14th and 21st November 2026 </vt:lpstr>
      <vt:lpstr>Information Pack</vt:lpstr>
      <vt:lpstr>Getting Organised - Reminders</vt:lpstr>
      <vt:lpstr>   Drop-Off </vt:lpstr>
      <vt:lpstr>Humphreys Hall</vt:lpstr>
      <vt:lpstr>Templeton Auditorium</vt:lpstr>
      <vt:lpstr>Library</vt:lpstr>
      <vt:lpstr>Pupils with Access Arrangements</vt:lpstr>
      <vt:lpstr>   Assessment Locations </vt:lpstr>
      <vt:lpstr>Drop-Off</vt:lpstr>
      <vt:lpstr>What happens next?</vt:lpstr>
      <vt:lpstr>Entrance Assessment - Practice Test Section</vt:lpstr>
      <vt:lpstr>Entrance Assessment - Main Test Section</vt:lpstr>
      <vt:lpstr>Entrance Assessment - Main Test Section - Timings</vt:lpstr>
      <vt:lpstr>Pick-Up</vt:lpstr>
      <vt:lpstr>P7 Pupils</vt:lpstr>
      <vt:lpstr>Access Arrangements</vt:lpstr>
      <vt:lpstr>   ‘What If’ Scenarios </vt:lpstr>
      <vt:lpstr>Familiarisation</vt:lpstr>
      <vt:lpstr>SEAG Outcomes </vt:lpstr>
      <vt:lpstr>PowerPoint Presentation</vt:lpstr>
      <vt:lpstr>Special Circumstances/Provision</vt:lpstr>
      <vt:lpstr>After Results</vt:lpstr>
      <vt:lpstr>PowerPoint Presentation</vt:lpstr>
      <vt:lpstr>Open Night </vt:lpstr>
      <vt:lpstr>PowerPoint Presentation</vt:lpstr>
    </vt:vector>
  </TitlesOfParts>
  <Company>C2k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Lady and St Patrick’s College, Knock                                                                                                                           Welcome – Principal’s Address</dc:title>
  <dc:creator>D McLaughlin</dc:creator>
  <cp:lastModifiedBy>M Callaghan</cp:lastModifiedBy>
  <cp:revision>162</cp:revision>
  <cp:lastPrinted>2025-10-16T11:03:23Z</cp:lastPrinted>
  <dcterms:created xsi:type="dcterms:W3CDTF">2020-12-18T08:08:31Z</dcterms:created>
  <dcterms:modified xsi:type="dcterms:W3CDTF">2026-10-20T15:16:54Z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e830870-6594-44c3-aa9d-f43e180558aa_Enabled">
    <vt:lpwstr>true</vt:lpwstr>
  </property>
  <property fmtid="{D5CDD505-2E9C-101B-9397-08002B2CF9AE}" pid="3" name="MSIP_Label_ae830870-6594-44c3-aa9d-f43e180558aa_SetDate">
    <vt:lpwstr>2026-10-15T15:16:09Z</vt:lpwstr>
  </property>
  <property fmtid="{D5CDD505-2E9C-101B-9397-08002B2CF9AE}" pid="4" name="MSIP_Label_ae830870-6594-44c3-aa9d-f43e180558aa_Method">
    <vt:lpwstr>Standard</vt:lpwstr>
  </property>
  <property fmtid="{D5CDD505-2E9C-101B-9397-08002B2CF9AE}" pid="5" name="MSIP_Label_ae830870-6594-44c3-aa9d-f43e180558aa_Name">
    <vt:lpwstr>OFFICIAL</vt:lpwstr>
  </property>
  <property fmtid="{D5CDD505-2E9C-101B-9397-08002B2CF9AE}" pid="6" name="MSIP_Label_ae830870-6594-44c3-aa9d-f43e180558aa_SiteId">
    <vt:lpwstr>388227fb-de44-460e-8190-05402b898da8</vt:lpwstr>
  </property>
  <property fmtid="{D5CDD505-2E9C-101B-9397-08002B2CF9AE}" pid="7" name="MSIP_Label_ae830870-6594-44c3-aa9d-f43e180558aa_ActionId">
    <vt:lpwstr>92288e12-227f-4943-8b43-d283a5fc2980</vt:lpwstr>
  </property>
  <property fmtid="{D5CDD505-2E9C-101B-9397-08002B2CF9AE}" pid="8" name="MSIP_Label_ae830870-6594-44c3-aa9d-f43e180558aa_ContentBits">
    <vt:lpwstr>0</vt:lpwstr>
  </property>
</Properties>
</file>