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4" r:id="rId1"/>
  </p:sldMasterIdLst>
  <p:notesMasterIdLst>
    <p:notesMasterId r:id="rId29"/>
  </p:notesMasterIdLst>
  <p:sldIdLst>
    <p:sldId id="380" r:id="rId2"/>
    <p:sldId id="291" r:id="rId3"/>
    <p:sldId id="290" r:id="rId4"/>
    <p:sldId id="375" r:id="rId5"/>
    <p:sldId id="275" r:id="rId6"/>
    <p:sldId id="264" r:id="rId7"/>
    <p:sldId id="381" r:id="rId8"/>
    <p:sldId id="382" r:id="rId9"/>
    <p:sldId id="383" r:id="rId10"/>
    <p:sldId id="384" r:id="rId11"/>
    <p:sldId id="385" r:id="rId12"/>
    <p:sldId id="277" r:id="rId13"/>
    <p:sldId id="278" r:id="rId14"/>
    <p:sldId id="280" r:id="rId15"/>
    <p:sldId id="296" r:id="rId16"/>
    <p:sldId id="379" r:id="rId17"/>
    <p:sldId id="293" r:id="rId18"/>
    <p:sldId id="295" r:id="rId19"/>
    <p:sldId id="378" r:id="rId20"/>
    <p:sldId id="294" r:id="rId21"/>
    <p:sldId id="393" r:id="rId22"/>
    <p:sldId id="300" r:id="rId23"/>
    <p:sldId id="387" r:id="rId24"/>
    <p:sldId id="388" r:id="rId25"/>
    <p:sldId id="389" r:id="rId26"/>
    <p:sldId id="391" r:id="rId27"/>
    <p:sldId id="376" r:id="rId28"/>
  </p:sldIdLst>
  <p:sldSz cx="12192000" cy="6858000"/>
  <p:notesSz cx="6735763" cy="98663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 McLaughlin" initials="DM" lastIdx="1" clrIdx="0">
    <p:extLst>
      <p:ext uri="{19B8F6BF-5375-455C-9EA6-DF929625EA0E}">
        <p15:presenceInfo xmlns:p15="http://schemas.microsoft.com/office/powerpoint/2012/main" userId="S::dmclaughlin352@c2ken.net::2e11d793-7b9c-4c63-b099-5c5ee453613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4660"/>
  </p:normalViewPr>
  <p:slideViewPr>
    <p:cSldViewPr snapToGrid="0">
      <p:cViewPr varScale="1">
        <p:scale>
          <a:sx n="66" d="100"/>
          <a:sy n="66" d="100"/>
        </p:scale>
        <p:origin x="78" y="4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18830" cy="495030"/>
          </a:xfrm>
          <a:prstGeom prst="rect">
            <a:avLst/>
          </a:prstGeom>
        </p:spPr>
        <p:txBody>
          <a:bodyPr vert="horz" lIns="91050" tIns="45525" rIns="91050" bIns="45525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4" y="0"/>
            <a:ext cx="2918830" cy="495030"/>
          </a:xfrm>
          <a:prstGeom prst="rect">
            <a:avLst/>
          </a:prstGeom>
        </p:spPr>
        <p:txBody>
          <a:bodyPr vert="horz" lIns="91050" tIns="45525" rIns="91050" bIns="45525" rtlCol="0"/>
          <a:lstStyle>
            <a:lvl1pPr algn="r">
              <a:defRPr sz="1200"/>
            </a:lvl1pPr>
          </a:lstStyle>
          <a:p>
            <a:fld id="{247988DB-5FA3-416E-AA1C-8547E7BF5223}" type="datetimeFigureOut">
              <a:rPr lang="en-GB" smtClean="0"/>
              <a:t>16/10/2025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5075"/>
            <a:ext cx="5916613" cy="3328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050" tIns="45525" rIns="91050" bIns="45525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050" tIns="45525" rIns="91050" bIns="45525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371289"/>
            <a:ext cx="2918830" cy="495029"/>
          </a:xfrm>
          <a:prstGeom prst="rect">
            <a:avLst/>
          </a:prstGeom>
        </p:spPr>
        <p:txBody>
          <a:bodyPr vert="horz" lIns="91050" tIns="45525" rIns="91050" bIns="45525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4" y="9371289"/>
            <a:ext cx="2918830" cy="495029"/>
          </a:xfrm>
          <a:prstGeom prst="rect">
            <a:avLst/>
          </a:prstGeom>
        </p:spPr>
        <p:txBody>
          <a:bodyPr vert="horz" lIns="91050" tIns="45525" rIns="91050" bIns="45525" rtlCol="0" anchor="b"/>
          <a:lstStyle>
            <a:lvl1pPr algn="r">
              <a:defRPr sz="1200"/>
            </a:lvl1pPr>
          </a:lstStyle>
          <a:p>
            <a:fld id="{0CD1CAEF-2770-45D6-9ED1-EB3A2BCC88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37722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0506">
              <a:defRPr/>
            </a:pPr>
            <a:fld id="{E0B29B84-F2E6-47E3-9257-DC919B8F2CEC}" type="slidenum">
              <a:rPr lang="en-GB">
                <a:solidFill>
                  <a:prstClr val="black"/>
                </a:solidFill>
                <a:latin typeface="Calibri"/>
              </a:rPr>
              <a:pPr defTabSz="910506">
                <a:defRPr/>
              </a:pPr>
              <a:t>1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73856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0FBF7-4A4A-4522-A12C-819E773AC57D}" type="datetimeFigureOut">
              <a:rPr lang="en-GB" smtClean="0"/>
              <a:t>16/10/2025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25CD2-6BFD-4236-946E-F2C6C712C15B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5169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0FBF7-4A4A-4522-A12C-819E773AC57D}" type="datetimeFigureOut">
              <a:rPr lang="en-GB" smtClean="0"/>
              <a:t>16/10/2025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25CD2-6BFD-4236-946E-F2C6C712C1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5658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0FBF7-4A4A-4522-A12C-819E773AC57D}" type="datetimeFigureOut">
              <a:rPr lang="en-GB" smtClean="0"/>
              <a:t>16/10/2025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25CD2-6BFD-4236-946E-F2C6C712C1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193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0FBF7-4A4A-4522-A12C-819E773AC57D}" type="datetimeFigureOut">
              <a:rPr lang="en-GB" smtClean="0"/>
              <a:t>16/10/2025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25CD2-6BFD-4236-946E-F2C6C712C1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2722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0FBF7-4A4A-4522-A12C-819E773AC57D}" type="datetimeFigureOut">
              <a:rPr lang="en-GB" smtClean="0"/>
              <a:t>16/10/2025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25CD2-6BFD-4236-946E-F2C6C712C15B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7470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0FBF7-4A4A-4522-A12C-819E773AC57D}" type="datetimeFigureOut">
              <a:rPr lang="en-GB" smtClean="0"/>
              <a:t>16/10/2025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25CD2-6BFD-4236-946E-F2C6C712C1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3087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0FBF7-4A4A-4522-A12C-819E773AC57D}" type="datetimeFigureOut">
              <a:rPr lang="en-GB" smtClean="0"/>
              <a:t>16/10/2025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25CD2-6BFD-4236-946E-F2C6C712C1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0024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0FBF7-4A4A-4522-A12C-819E773AC57D}" type="datetimeFigureOut">
              <a:rPr lang="en-GB" smtClean="0"/>
              <a:t>16/10/2025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25CD2-6BFD-4236-946E-F2C6C712C1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6659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0FBF7-4A4A-4522-A12C-819E773AC57D}" type="datetimeFigureOut">
              <a:rPr lang="en-GB" smtClean="0"/>
              <a:t>16/10/2025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25CD2-6BFD-4236-946E-F2C6C712C1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8954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B640FBF7-4A4A-4522-A12C-819E773AC57D}" type="datetimeFigureOut">
              <a:rPr lang="en-GB" smtClean="0"/>
              <a:t>16/10/2025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8925CD2-6BFD-4236-946E-F2C6C712C1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544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0FBF7-4A4A-4522-A12C-819E773AC57D}" type="datetimeFigureOut">
              <a:rPr lang="en-GB" smtClean="0"/>
              <a:t>16/10/2025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25CD2-6BFD-4236-946E-F2C6C712C1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7018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CDEE5D6-2D18-4ACC-BC1C-B2EAE844A534}" type="slidenum">
              <a:rPr lang="en-GB" altLang="en-US" smtClean="0"/>
              <a:pPr/>
              <a:t>‹#›</a:t>
            </a:fld>
            <a:endParaRPr lang="en-GB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1847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hf sldNum="0"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://www.eani.org.uk/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lerainegrammar.com/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49" y="736375"/>
            <a:ext cx="9338599" cy="4990170"/>
          </a:xfrm>
        </p:spPr>
        <p:txBody>
          <a:bodyPr>
            <a:normAutofit fontScale="90000"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br>
              <a:rPr lang="en-GB" sz="3600" dirty="0">
                <a:solidFill>
                  <a:schemeClr val="accent4">
                    <a:lumMod val="75000"/>
                  </a:schemeClr>
                </a:solidFill>
              </a:rPr>
            </a:br>
            <a:br>
              <a:rPr lang="en-GB" sz="3600" dirty="0">
                <a:solidFill>
                  <a:schemeClr val="accent4">
                    <a:lumMod val="75000"/>
                  </a:schemeClr>
                </a:solidFill>
              </a:rPr>
            </a:br>
            <a:br>
              <a:rPr lang="en-GB" sz="3600" dirty="0">
                <a:solidFill>
                  <a:schemeClr val="accent4">
                    <a:lumMod val="75000"/>
                  </a:schemeClr>
                </a:solidFill>
              </a:rPr>
            </a:br>
            <a:br>
              <a:rPr lang="en-GB" sz="4400" b="1" dirty="0">
                <a:solidFill>
                  <a:schemeClr val="accent4">
                    <a:lumMod val="75000"/>
                  </a:schemeClr>
                </a:solidFill>
              </a:rPr>
            </a:br>
            <a:br>
              <a:rPr lang="en-GB" sz="3100" dirty="0"/>
            </a:br>
            <a:br>
              <a:rPr lang="en-GB" sz="3100" dirty="0"/>
            </a:br>
            <a:br>
              <a:rPr lang="en-GB" sz="3200" dirty="0"/>
            </a:br>
            <a:br>
              <a:rPr lang="en-GB" sz="3200" dirty="0"/>
            </a:br>
            <a:br>
              <a:rPr lang="en-GB" sz="3200" dirty="0"/>
            </a:br>
            <a:r>
              <a:rPr lang="en-GB" sz="3200" dirty="0"/>
              <a:t>                                                                                                                   </a:t>
            </a:r>
            <a:br>
              <a:rPr lang="en-GB" sz="3200" dirty="0"/>
            </a:br>
            <a:br>
              <a:rPr lang="en-GB" sz="3200" dirty="0"/>
            </a:br>
            <a:br>
              <a:rPr lang="en-GB" sz="3600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GB" sz="4400" b="1" dirty="0">
                <a:solidFill>
                  <a:schemeClr val="accent4">
                    <a:lumMod val="75000"/>
                  </a:schemeClr>
                </a:solidFill>
              </a:rPr>
              <a:t>SEAG Entrance Assessment 2025</a:t>
            </a:r>
            <a:br>
              <a:rPr lang="en-GB" sz="44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GB" sz="4400" b="1" dirty="0">
                <a:solidFill>
                  <a:schemeClr val="accent4">
                    <a:lumMod val="75000"/>
                  </a:schemeClr>
                </a:solidFill>
              </a:rPr>
              <a:t>Familiarisation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EC6B0C-398C-E124-1A37-76A8E1715F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8398" y="1040026"/>
            <a:ext cx="4874759" cy="2703566"/>
          </a:xfrm>
          <a:prstGeom prst="rect">
            <a:avLst/>
          </a:prstGeom>
        </p:spPr>
      </p:pic>
      <p:pic>
        <p:nvPicPr>
          <p:cNvPr id="5" name="Picture 4" descr="A red blue and white shield with white text&#10;&#10;Description automatically generated">
            <a:extLst>
              <a:ext uri="{FF2B5EF4-FFF2-40B4-BE49-F238E27FC236}">
                <a16:creationId xmlns:a16="http://schemas.microsoft.com/office/drawing/2014/main" id="{68D3FC62-0F0C-9822-021D-317CBE7C6D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901" y="567103"/>
            <a:ext cx="3104866" cy="3649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5565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68774" y="263527"/>
            <a:ext cx="10058400" cy="1450757"/>
          </a:xfrm>
        </p:spPr>
        <p:txBody>
          <a:bodyPr anchor="ctr">
            <a:normAutofit/>
          </a:bodyPr>
          <a:lstStyle/>
          <a:p>
            <a:r>
              <a:rPr lang="en-GB" sz="5400" b="1" dirty="0">
                <a:solidFill>
                  <a:schemeClr val="accent4">
                    <a:lumMod val="75000"/>
                  </a:schemeClr>
                </a:solidFill>
              </a:rPr>
              <a:t>Pupils with Access Arrangements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B07C1A-6641-2589-899C-130C487F48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GB" sz="4000" dirty="0"/>
              <a:t>Pupils with Access Arrangements will be accommodated in the New Building in our Sixth Study Centre &amp; Learning Support Classrooms.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8B10AC-F768-3E15-11D3-CF54EE14EC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7823" y="177700"/>
            <a:ext cx="2109399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6962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60251" y="546292"/>
            <a:ext cx="10058400" cy="1412888"/>
          </a:xfrm>
        </p:spPr>
        <p:txBody>
          <a:bodyPr>
            <a:normAutofit fontScale="90000"/>
          </a:bodyPr>
          <a:lstStyle/>
          <a:p>
            <a:br>
              <a:rPr lang="en-GB" sz="4000" dirty="0">
                <a:solidFill>
                  <a:srgbClr val="39639D">
                    <a:lumMod val="75000"/>
                  </a:srgbClr>
                </a:solidFill>
                <a:latin typeface="Lucida Sans Unicode"/>
              </a:rPr>
            </a:br>
            <a:br>
              <a:rPr lang="en-GB" sz="4000" dirty="0">
                <a:solidFill>
                  <a:srgbClr val="39639D">
                    <a:lumMod val="75000"/>
                  </a:srgbClr>
                </a:solidFill>
                <a:latin typeface="Lucida Sans Unicode"/>
              </a:rPr>
            </a:br>
            <a:br>
              <a:rPr lang="en-GB" sz="4000" dirty="0">
                <a:solidFill>
                  <a:srgbClr val="39639D">
                    <a:lumMod val="75000"/>
                  </a:srgbClr>
                </a:solidFill>
                <a:latin typeface="Lucida Sans Unicode"/>
              </a:rPr>
            </a:br>
            <a:r>
              <a:rPr lang="en-GB" sz="4400" b="1" dirty="0">
                <a:solidFill>
                  <a:schemeClr val="accent4">
                    <a:lumMod val="75000"/>
                  </a:schemeClr>
                </a:solidFill>
              </a:rPr>
              <a:t>Assessment Locations</a:t>
            </a:r>
            <a:br>
              <a:rPr lang="en-GB" sz="4400" b="1" dirty="0">
                <a:solidFill>
                  <a:schemeClr val="accent4">
                    <a:lumMod val="75000"/>
                  </a:schemeClr>
                </a:solidFill>
              </a:rPr>
            </a:br>
            <a:endParaRPr lang="en-GB" sz="4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8B10AC-F768-3E15-11D3-CF54EE14EC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7823" y="177700"/>
            <a:ext cx="2109399" cy="118272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92B0949-E6E5-66BF-8A43-BE39B776B1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77" t="5626" r="34202" b="6667"/>
          <a:stretch/>
        </p:blipFill>
        <p:spPr>
          <a:xfrm>
            <a:off x="3719461" y="1871726"/>
            <a:ext cx="4753077" cy="41341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EB0109D-DA64-88F1-3C4A-9D6317402B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9305" y="4323167"/>
            <a:ext cx="1237595" cy="118272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B6AE18E-AB75-600D-6142-C9FADA40D53F}"/>
              </a:ext>
            </a:extLst>
          </p:cNvPr>
          <p:cNvSpPr txBox="1"/>
          <p:nvPr/>
        </p:nvSpPr>
        <p:spPr>
          <a:xfrm rot="2139811">
            <a:off x="3656770" y="4844989"/>
            <a:ext cx="17923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Templeton Auditorium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872E7C12-1ADF-D3D6-AB63-A20E3BFB48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6919" y="4028413"/>
            <a:ext cx="1365622" cy="71939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F9578BFF-37E9-B121-C6F6-40FA25437EE5}"/>
              </a:ext>
            </a:extLst>
          </p:cNvPr>
          <p:cNvSpPr/>
          <p:nvPr/>
        </p:nvSpPr>
        <p:spPr>
          <a:xfrm>
            <a:off x="5068053" y="3508401"/>
            <a:ext cx="1368152" cy="396632"/>
          </a:xfrm>
          <a:prstGeom prst="rect">
            <a:avLst/>
          </a:prstGeom>
          <a:solidFill>
            <a:srgbClr val="00B05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Library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927828C-181A-5B67-4B03-393CDF1FB61A}"/>
              </a:ext>
            </a:extLst>
          </p:cNvPr>
          <p:cNvSpPr txBox="1"/>
          <p:nvPr/>
        </p:nvSpPr>
        <p:spPr>
          <a:xfrm rot="16200000">
            <a:off x="7337739" y="3292921"/>
            <a:ext cx="461665" cy="118182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vert="vert"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Reception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1EDD91C-8069-00CF-F9F2-5E64EFEA430B}"/>
              </a:ext>
            </a:extLst>
          </p:cNvPr>
          <p:cNvSpPr txBox="1"/>
          <p:nvPr/>
        </p:nvSpPr>
        <p:spPr>
          <a:xfrm>
            <a:off x="6664906" y="2894202"/>
            <a:ext cx="773160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GB" b="1" dirty="0"/>
              <a:t>QUAD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8263E17-A9FE-617D-514C-06C4FD2F48D8}"/>
              </a:ext>
            </a:extLst>
          </p:cNvPr>
          <p:cNvSpPr/>
          <p:nvPr/>
        </p:nvSpPr>
        <p:spPr>
          <a:xfrm>
            <a:off x="6802809" y="4914530"/>
            <a:ext cx="1531526" cy="396632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New Building</a:t>
            </a:r>
          </a:p>
        </p:txBody>
      </p:sp>
    </p:spTree>
    <p:extLst>
      <p:ext uri="{BB962C8B-B14F-4D97-AF65-F5344CB8AC3E}">
        <p14:creationId xmlns:p14="http://schemas.microsoft.com/office/powerpoint/2010/main" val="34834181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338329"/>
            <a:ext cx="10776030" cy="816216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chemeClr val="accent4">
                    <a:lumMod val="75000"/>
                  </a:schemeClr>
                </a:solidFill>
              </a:rPr>
              <a:t>Drop-Off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1481329"/>
            <a:ext cx="5640729" cy="4714372"/>
          </a:xfrm>
        </p:spPr>
        <p:txBody>
          <a:bodyPr>
            <a:normAutofit/>
          </a:bodyPr>
          <a:lstStyle/>
          <a:p>
            <a:endParaRPr lang="en-GB" sz="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67000"/>
              </a:lnSpc>
              <a:buFont typeface="Symbol" panose="05050102010706020507" pitchFamily="18" charset="2"/>
              <a:buChar char=""/>
              <a:defRPr/>
            </a:pPr>
            <a:r>
              <a:rPr lang="en-GB" sz="3200" dirty="0">
                <a:latin typeface="Calibri" panose="020F0502020204030204" pitchFamily="34" charset="0"/>
                <a:cs typeface="Times New Roman" panose="02020603050405020304" pitchFamily="18" charset="0"/>
              </a:rPr>
              <a:t>If travelling by foot, your parent(s) can escort you to and from the drop-off for your zone.</a:t>
            </a:r>
          </a:p>
          <a:p>
            <a:pPr marL="342900" indent="-342900">
              <a:lnSpc>
                <a:spcPct val="67000"/>
              </a:lnSpc>
              <a:buFont typeface="Symbol" panose="05050102010706020507" pitchFamily="18" charset="2"/>
              <a:buChar char=""/>
              <a:defRPr/>
            </a:pPr>
            <a:endParaRPr lang="en-GB" sz="1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67000"/>
              </a:lnSpc>
              <a:buFont typeface="Symbol" panose="05050102010706020507" pitchFamily="18" charset="2"/>
              <a:buChar char=""/>
              <a:defRPr/>
            </a:pPr>
            <a:r>
              <a:rPr lang="en-GB" sz="3200" dirty="0">
                <a:latin typeface="Calibri" panose="020F0502020204030204" pitchFamily="34" charset="0"/>
                <a:cs typeface="Times New Roman" panose="02020603050405020304" pitchFamily="18" charset="0"/>
              </a:rPr>
              <a:t>Teachers and Prefects will look after you from here and take you to your designated hall/room.</a:t>
            </a:r>
          </a:p>
          <a:p>
            <a:pPr marL="342900" indent="-342900">
              <a:lnSpc>
                <a:spcPct val="67000"/>
              </a:lnSpc>
              <a:buFont typeface="Symbol" panose="05050102010706020507" pitchFamily="18" charset="2"/>
              <a:buChar char=""/>
              <a:defRPr/>
            </a:pPr>
            <a:r>
              <a:rPr lang="en-GB" sz="3200" dirty="0">
                <a:latin typeface="Calibri" panose="020F0502020204030204" pitchFamily="34" charset="0"/>
                <a:cs typeface="Times New Roman" panose="02020603050405020304" pitchFamily="18" charset="0"/>
              </a:rPr>
              <a:t>Parents are not allowed into the designated halls/rooms.</a:t>
            </a:r>
          </a:p>
          <a:p>
            <a:pPr marL="342900" indent="-342900">
              <a:lnSpc>
                <a:spcPct val="67000"/>
              </a:lnSpc>
              <a:buFont typeface="Symbol" panose="05050102010706020507" pitchFamily="18" charset="2"/>
              <a:buChar char=""/>
              <a:defRPr/>
            </a:pPr>
            <a:endParaRPr lang="en-GB" sz="35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777406-AD8D-462C-8D43-73A32C480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6807" y="1780646"/>
            <a:ext cx="4023709" cy="37404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9D2F98-3ECC-489F-B61A-5AC61169BD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9544" y="226411"/>
            <a:ext cx="2109399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3751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51070"/>
          </a:xfrm>
        </p:spPr>
        <p:txBody>
          <a:bodyPr/>
          <a:lstStyle/>
          <a:p>
            <a:r>
              <a:rPr lang="en-GB" sz="4000" b="1" dirty="0">
                <a:solidFill>
                  <a:schemeClr val="accent4">
                    <a:lumMod val="75000"/>
                  </a:schemeClr>
                </a:solidFill>
              </a:rPr>
              <a:t>What happens next?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1481329"/>
            <a:ext cx="5606005" cy="4714372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3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3800" dirty="0">
                <a:latin typeface="Calibri" panose="020F0502020204030204" pitchFamily="34" charset="0"/>
                <a:cs typeface="Times New Roman" panose="02020603050405020304" pitchFamily="18" charset="0"/>
              </a:rPr>
              <a:t>In your room </a:t>
            </a:r>
            <a:r>
              <a:rPr lang="en-GB" sz="3800">
                <a:latin typeface="Calibri" panose="020F0502020204030204" pitchFamily="34" charset="0"/>
                <a:cs typeface="Times New Roman" panose="02020603050405020304" pitchFamily="18" charset="0"/>
              </a:rPr>
              <a:t>a Prefect will </a:t>
            </a:r>
            <a:r>
              <a:rPr lang="en-GB" sz="3800" dirty="0">
                <a:latin typeface="Calibri" panose="020F0502020204030204" pitchFamily="34" charset="0"/>
                <a:cs typeface="Times New Roman" panose="02020603050405020304" pitchFamily="18" charset="0"/>
              </a:rPr>
              <a:t>take your Pupil Card and show you to your seat. </a:t>
            </a:r>
          </a:p>
          <a:p>
            <a:pPr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3800" dirty="0">
                <a:latin typeface="Calibri" panose="020F0502020204030204" pitchFamily="34" charset="0"/>
                <a:cs typeface="Times New Roman" panose="02020603050405020304" pitchFamily="18" charset="0"/>
              </a:rPr>
              <a:t>There will be two HB pencils and an eraser on your desk, as well as blank paper.</a:t>
            </a:r>
          </a:p>
          <a:p>
            <a:pPr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3800" dirty="0">
                <a:latin typeface="Calibri" panose="020F0502020204030204" pitchFamily="34" charset="0"/>
                <a:cs typeface="Times New Roman" panose="02020603050405020304" pitchFamily="18" charset="0"/>
              </a:rPr>
              <a:t>There will be a clock in the room.</a:t>
            </a:r>
          </a:p>
          <a:p>
            <a:pPr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3800" dirty="0">
                <a:latin typeface="Calibri" panose="020F0502020204030204" pitchFamily="34" charset="0"/>
                <a:cs typeface="Times New Roman" panose="02020603050405020304" pitchFamily="18" charset="0"/>
              </a:rPr>
              <a:t>You will then have time to get settled and visit the toilet before the Assessment begins.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1E31B0-D05C-4D40-A2BC-A8B7AC4FD6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7636" y="1851236"/>
            <a:ext cx="4924568" cy="24398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98D0D1-E68D-40CD-81B5-999A824CBA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7636" y="4425811"/>
            <a:ext cx="4924568" cy="17698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ED9B75-D9BF-7CB3-F8BD-03AA2E0FDA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8397" y="172727"/>
            <a:ext cx="2109399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1182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599" y="286604"/>
            <a:ext cx="10546081" cy="85870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sz="4000" b="1" dirty="0">
                <a:solidFill>
                  <a:schemeClr val="accent4">
                    <a:lumMod val="75000"/>
                  </a:schemeClr>
                </a:solidFill>
              </a:rPr>
              <a:t>Entrance Assessment - Practice Test Section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599" y="1481330"/>
            <a:ext cx="5687029" cy="4398608"/>
          </a:xfrm>
        </p:spPr>
        <p:txBody>
          <a:bodyPr>
            <a:normAutofit fontScale="25000" lnSpcReduction="20000"/>
          </a:bodyPr>
          <a:lstStyle/>
          <a:p>
            <a:endParaRPr lang="en-GB" sz="8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GB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sz="64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11200" dirty="0">
                <a:latin typeface="Calibri" panose="020F0502020204030204" pitchFamily="34" charset="0"/>
                <a:cs typeface="Times New Roman" panose="02020603050405020304" pitchFamily="18" charset="0"/>
              </a:rPr>
              <a:t>Materials issued/checks made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sz="4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GB" sz="24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11200" dirty="0">
                <a:latin typeface="Calibri" panose="020F0502020204030204" pitchFamily="34" charset="0"/>
                <a:cs typeface="Times New Roman" panose="02020603050405020304" pitchFamily="18" charset="0"/>
              </a:rPr>
              <a:t>10.00 am: Practice Test Section</a:t>
            </a: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GB" sz="4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11200" dirty="0">
                <a:latin typeface="Calibri" panose="020F0502020204030204" pitchFamily="34" charset="0"/>
                <a:cs typeface="Times New Roman" panose="02020603050405020304" pitchFamily="18" charset="0"/>
              </a:rPr>
              <a:t>5 questions in English (P1 - P5)</a:t>
            </a: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GB" sz="4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11200" dirty="0">
                <a:latin typeface="Calibri" panose="020F0502020204030204" pitchFamily="34" charset="0"/>
                <a:cs typeface="Times New Roman" panose="02020603050405020304" pitchFamily="18" charset="0"/>
              </a:rPr>
              <a:t>5 questions in Maths (P6 - P10)</a:t>
            </a: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GB" sz="44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11200" dirty="0">
                <a:latin typeface="Calibri" panose="020F0502020204030204" pitchFamily="34" charset="0"/>
                <a:cs typeface="Times New Roman" panose="02020603050405020304" pitchFamily="18" charset="0"/>
              </a:rPr>
              <a:t>Guided by Invigilator</a:t>
            </a: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1200" dirty="0">
                <a:latin typeface="Calibri" panose="020F0502020204030204" pitchFamily="34" charset="0"/>
                <a:cs typeface="Times New Roman" panose="02020603050405020304" pitchFamily="18" charset="0"/>
              </a:rPr>
              <a:t>P1 - P10 answers are written on the Answer Sheet but aren’t timed and don’t count towards the final mark</a:t>
            </a:r>
          </a:p>
          <a:p>
            <a:pPr marL="109728" indent="0">
              <a:buNone/>
            </a:pPr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9728" indent="0">
              <a:buNone/>
            </a:pPr>
            <a:endParaRPr lang="en-GB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FF9C9F1-A6DF-42B3-94E5-EA5682DC0F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454" y="2096655"/>
            <a:ext cx="5006109" cy="37832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4D5CBE-C318-F465-0D8C-24FE973EBC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2092" y="132143"/>
            <a:ext cx="2109399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5601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599" y="286603"/>
            <a:ext cx="10546081" cy="830997"/>
          </a:xfrm>
        </p:spPr>
        <p:txBody>
          <a:bodyPr/>
          <a:lstStyle/>
          <a:p>
            <a:r>
              <a:rPr lang="en-GB" sz="4000" b="1" dirty="0">
                <a:solidFill>
                  <a:schemeClr val="accent4">
                    <a:lumMod val="75000"/>
                  </a:schemeClr>
                </a:solidFill>
              </a:rPr>
              <a:t>Entrance Assessment - Main Test Section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31368" y="1403667"/>
            <a:ext cx="5862737" cy="4742490"/>
          </a:xfrm>
        </p:spPr>
        <p:txBody>
          <a:bodyPr>
            <a:normAutofit fontScale="25000" lnSpcReduction="20000"/>
          </a:bodyPr>
          <a:lstStyle/>
          <a:p>
            <a:endParaRPr lang="en-GB" sz="8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5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30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9600" dirty="0">
                <a:latin typeface="Calibri" panose="020F0502020204030204" pitchFamily="34" charset="0"/>
                <a:cs typeface="Times New Roman" panose="02020603050405020304" pitchFamily="18" charset="0"/>
              </a:rPr>
              <a:t>56 questions in 60 minutes*</a:t>
            </a: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25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9600" dirty="0">
                <a:latin typeface="Calibri" panose="020F0502020204030204" pitchFamily="34" charset="0"/>
                <a:cs typeface="Times New Roman" panose="02020603050405020304" pitchFamily="18" charset="0"/>
              </a:rPr>
              <a:t>English: Q1 - Q28 </a:t>
            </a: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GB" sz="25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9600" dirty="0">
                <a:latin typeface="Calibri" panose="020F0502020204030204" pitchFamily="34" charset="0"/>
                <a:cs typeface="Times New Roman" panose="02020603050405020304" pitchFamily="18" charset="0"/>
              </a:rPr>
              <a:t>Maths: Q29 - Q56 </a:t>
            </a: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GB" sz="25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9600" dirty="0">
                <a:latin typeface="Calibri" panose="020F0502020204030204" pitchFamily="34" charset="0"/>
                <a:cs typeface="Times New Roman" panose="02020603050405020304" pitchFamily="18" charset="0"/>
              </a:rPr>
              <a:t>Multiple choice and free response  (see official SEAG Practice Papers 1 and 2)</a:t>
            </a: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GB" sz="25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9200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Pupils can choose to start with the English questions or the Maths questions</a:t>
            </a: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GB" sz="24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9600" dirty="0">
                <a:latin typeface="Calibri" panose="020F0502020204030204" pitchFamily="34" charset="0"/>
                <a:cs typeface="Times New Roman" panose="02020603050405020304" pitchFamily="18" charset="0"/>
              </a:rPr>
              <a:t>Work quickly and carefully</a:t>
            </a: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GB" sz="24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9600" dirty="0">
                <a:latin typeface="Calibri" panose="020F0502020204030204" pitchFamily="34" charset="0"/>
                <a:cs typeface="Times New Roman" panose="02020603050405020304" pitchFamily="18" charset="0"/>
              </a:rPr>
              <a:t>Extra time is not allowed for a toilet break. It will be allocated for sickness/distress.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 dirty="0">
                <a:latin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GB" sz="6400" i="1" dirty="0">
                <a:latin typeface="Calibri" panose="020F0502020204030204" pitchFamily="34" charset="0"/>
                <a:cs typeface="Times New Roman" panose="02020603050405020304" pitchFamily="18" charset="0"/>
              </a:rPr>
              <a:t>Some pupils with Access Arrangements may have additional time           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400" i="1" dirty="0">
                <a:latin typeface="Calibri" panose="020F0502020204030204" pitchFamily="34" charset="0"/>
                <a:cs typeface="Times New Roman" panose="02020603050405020304" pitchFamily="18" charset="0"/>
              </a:rPr>
              <a:t>      - normally 75 minutes instead of 60 minutes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AA3CA0-ACA6-432A-8BA8-30A06193A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2618" y="1873244"/>
            <a:ext cx="4595110" cy="42729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0B75772-360C-2475-9BAB-0C26E2766B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3811" y="150719"/>
            <a:ext cx="2109399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7187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0525" y="286603"/>
            <a:ext cx="10765155" cy="830997"/>
          </a:xfrm>
        </p:spPr>
        <p:txBody>
          <a:bodyPr>
            <a:normAutofit/>
          </a:bodyPr>
          <a:lstStyle/>
          <a:p>
            <a:r>
              <a:rPr lang="en-GB" sz="3800" b="1" dirty="0">
                <a:solidFill>
                  <a:schemeClr val="accent4">
                    <a:lumMod val="75000"/>
                  </a:schemeClr>
                </a:solidFill>
              </a:rPr>
              <a:t>Entrance Assessment - Main Test Section - Timings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599" y="1478509"/>
            <a:ext cx="5687029" cy="4577058"/>
          </a:xfrm>
        </p:spPr>
        <p:txBody>
          <a:bodyPr>
            <a:normAutofit fontScale="25000" lnSpcReduction="20000"/>
          </a:bodyPr>
          <a:lstStyle/>
          <a:p>
            <a:endParaRPr lang="en-GB" sz="8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5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30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9600" dirty="0">
                <a:latin typeface="Calibri" panose="020F0502020204030204" pitchFamily="34" charset="0"/>
                <a:cs typeface="Times New Roman" panose="02020603050405020304" pitchFamily="18" charset="0"/>
              </a:rPr>
              <a:t>Pupils </a:t>
            </a:r>
            <a:r>
              <a:rPr lang="en-GB" sz="9600" dirty="0">
                <a:latin typeface="Calibri" panose="020F0502020204030204" pitchFamily="34" charset="0"/>
                <a:cs typeface="Times New Roman" panose="02020603050405020304" pitchFamily="18" charset="0"/>
              </a:rPr>
              <a:t>are told the start time and finishing time.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sz="32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9600" dirty="0">
                <a:latin typeface="Calibri" panose="020F0502020204030204" pitchFamily="34" charset="0"/>
                <a:cs typeface="Times New Roman" panose="02020603050405020304" pitchFamily="18" charset="0"/>
              </a:rPr>
              <a:t>The Invigilator will advise all pupils about the time: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 dirty="0">
                <a:latin typeface="Calibri" panose="020F0502020204030204" pitchFamily="34" charset="0"/>
                <a:cs typeface="Times New Roman" panose="02020603050405020304" pitchFamily="18" charset="0"/>
              </a:rPr>
              <a:t>      - when they are about halfway through 	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 dirty="0">
                <a:latin typeface="Calibri" panose="020F0502020204030204" pitchFamily="34" charset="0"/>
                <a:cs typeface="Times New Roman" panose="02020603050405020304" pitchFamily="18" charset="0"/>
              </a:rPr>
              <a:t>      - when they have about 20 minutes left 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 dirty="0">
                <a:latin typeface="Calibri" panose="020F0502020204030204" pitchFamily="34" charset="0"/>
                <a:cs typeface="Times New Roman" panose="02020603050405020304" pitchFamily="18" charset="0"/>
              </a:rPr>
              <a:t>      - when they have about 10 minutes left 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sz="32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9600" dirty="0">
                <a:latin typeface="Calibri" panose="020F0502020204030204" pitchFamily="34" charset="0"/>
                <a:cs typeface="Times New Roman" panose="02020603050405020304" pitchFamily="18" charset="0"/>
              </a:rPr>
              <a:t>After 60* minutes, pupils will be told to stop, put their pencils down and not to talk. </a:t>
            </a: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GB" sz="32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9600" dirty="0">
                <a:latin typeface="Calibri" panose="020F0502020204030204" pitchFamily="34" charset="0"/>
                <a:cs typeface="Times New Roman" panose="02020603050405020304" pitchFamily="18" charset="0"/>
              </a:rPr>
              <a:t>*Timings will differ for pupils with extra time allowed.</a:t>
            </a: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GB" sz="65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AA3CA0-ACA6-432A-8BA8-30A06193A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2618" y="1873244"/>
            <a:ext cx="4595110" cy="38798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0B75772-360C-2475-9BAB-0C26E2766B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3811" y="150719"/>
            <a:ext cx="2109399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5190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95927" y="286604"/>
            <a:ext cx="10259753" cy="960306"/>
          </a:xfrm>
        </p:spPr>
        <p:txBody>
          <a:bodyPr/>
          <a:lstStyle/>
          <a:p>
            <a:r>
              <a:rPr lang="en-GB" sz="4000" b="1" dirty="0">
                <a:solidFill>
                  <a:schemeClr val="accent4">
                    <a:lumMod val="75000"/>
                  </a:schemeClr>
                </a:solidFill>
              </a:rPr>
              <a:t>Pick-Up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C05104-C584-43CA-9A3A-A0EBE28270BC}"/>
              </a:ext>
            </a:extLst>
          </p:cNvPr>
          <p:cNvSpPr txBox="1"/>
          <p:nvPr/>
        </p:nvSpPr>
        <p:spPr>
          <a:xfrm>
            <a:off x="775504" y="1539433"/>
            <a:ext cx="9570279" cy="3555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2628" indent="-342900">
              <a:lnSpc>
                <a:spcPct val="97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en-GB" sz="28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452628" indent="-342900">
              <a:lnSpc>
                <a:spcPct val="97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Make sure you know your pick-up time.</a:t>
            </a:r>
          </a:p>
          <a:p>
            <a:pPr marL="109728">
              <a:lnSpc>
                <a:spcPct val="97000"/>
              </a:lnSpc>
              <a:buClr>
                <a:schemeClr val="accent1"/>
              </a:buClr>
              <a:buSzPct val="100000"/>
              <a:defRPr/>
            </a:pPr>
            <a:endParaRPr lang="en-GB" sz="12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452628" indent="-342900">
              <a:lnSpc>
                <a:spcPct val="97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11.30 pick up at the spot where you were dropped off.</a:t>
            </a:r>
          </a:p>
          <a:p>
            <a:pPr marL="452628" indent="-342900">
              <a:lnSpc>
                <a:spcPct val="97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en-GB" sz="28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452628" indent="-342900">
              <a:lnSpc>
                <a:spcPct val="97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11.45 for pupils receiving 25% extra time.</a:t>
            </a:r>
          </a:p>
          <a:p>
            <a:pPr marL="109728">
              <a:lnSpc>
                <a:spcPct val="97000"/>
              </a:lnSpc>
              <a:buClr>
                <a:schemeClr val="accent1"/>
              </a:buClr>
              <a:buSzPct val="100000"/>
              <a:defRPr/>
            </a:pPr>
            <a:endParaRPr lang="en-GB" sz="12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452628" indent="-342900">
              <a:lnSpc>
                <a:spcPct val="97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en-GB" sz="12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452628" indent="-342900">
              <a:lnSpc>
                <a:spcPct val="97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Parents are requested to follow the directions of grounds staff and not linger/talk outside the school building.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96F37C-8EE8-CBAB-29C1-73514746AB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6104" y="177700"/>
            <a:ext cx="2109399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3059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20436" y="286603"/>
            <a:ext cx="10435244" cy="899801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chemeClr val="accent4">
                    <a:lumMod val="75000"/>
                  </a:schemeClr>
                </a:solidFill>
              </a:rPr>
              <a:t>P7 Pupils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599" y="1481330"/>
            <a:ext cx="5687029" cy="4190266"/>
          </a:xfrm>
        </p:spPr>
        <p:txBody>
          <a:bodyPr>
            <a:normAutofit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ct val="68000"/>
              <a:buFont typeface="Wingdings 3"/>
              <a:buChar char=""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2628" marR="0" lvl="0" indent="-342900" fontAlgn="auto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/>
            </a:pPr>
            <a:r>
              <a:rPr lang="en-GB" sz="3200" dirty="0">
                <a:latin typeface="Calibri" panose="020F0502020204030204" pitchFamily="34" charset="0"/>
                <a:cs typeface="Times New Roman" panose="02020603050405020304" pitchFamily="18" charset="0"/>
              </a:rPr>
              <a:t>Staff and Senior Students have volunteered to help.</a:t>
            </a:r>
          </a:p>
          <a:p>
            <a:pPr marL="452628" marR="0" lvl="0" indent="-342900" fontAlgn="auto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/>
            </a:pPr>
            <a:endParaRPr lang="en-GB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452628" marR="0" lvl="0" indent="-342900" fontAlgn="auto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/>
            </a:pPr>
            <a:r>
              <a:rPr lang="en-GB" sz="3200" dirty="0">
                <a:latin typeface="Calibri" panose="020F0502020204030204" pitchFamily="34" charset="0"/>
                <a:cs typeface="Times New Roman" panose="02020603050405020304" pitchFamily="18" charset="0"/>
              </a:rPr>
              <a:t>Please follow their instructions at all times.</a:t>
            </a:r>
          </a:p>
          <a:p>
            <a:pPr marL="452628" marR="0" lvl="0" indent="-342900" fontAlgn="auto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/>
            </a:pPr>
            <a:endParaRPr lang="en-GB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452628" marR="0" lvl="0" indent="-342900" fontAlgn="auto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/>
            </a:pPr>
            <a:r>
              <a:rPr lang="en-GB" sz="3200" dirty="0">
                <a:latin typeface="Calibri" panose="020F0502020204030204" pitchFamily="34" charset="0"/>
                <a:cs typeface="Times New Roman" panose="02020603050405020304" pitchFamily="18" charset="0"/>
              </a:rPr>
              <a:t>Our job is to help you do your best. </a:t>
            </a:r>
          </a:p>
          <a:p>
            <a:pPr marL="109728" indent="0">
              <a:buNone/>
            </a:pP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F725FD-D609-4AC9-B38C-F73C99EAF3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686"/>
          <a:stretch/>
        </p:blipFill>
        <p:spPr>
          <a:xfrm>
            <a:off x="6898511" y="1973482"/>
            <a:ext cx="4934250" cy="45236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DC9EDD-F7AF-F8DF-FCFB-AC8A9D1FAB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8397" y="216984"/>
            <a:ext cx="2109399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2288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286604"/>
            <a:ext cx="10546080" cy="960306"/>
          </a:xfrm>
        </p:spPr>
        <p:txBody>
          <a:bodyPr/>
          <a:lstStyle/>
          <a:p>
            <a:r>
              <a:rPr lang="en-GB" sz="4000" b="1" dirty="0">
                <a:solidFill>
                  <a:schemeClr val="accent4">
                    <a:lumMod val="75000"/>
                  </a:schemeClr>
                </a:solidFill>
              </a:rPr>
              <a:t>Access Arrangements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1481329"/>
            <a:ext cx="7802880" cy="4714372"/>
          </a:xfrm>
        </p:spPr>
        <p:txBody>
          <a:bodyPr>
            <a:normAutofit fontScale="92500"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endParaRPr lang="en-GB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67000"/>
              </a:lnSpc>
              <a:buFont typeface="Symbol" panose="05050102010706020507" pitchFamily="18" charset="2"/>
              <a:buChar char=""/>
              <a:defRPr/>
            </a:pPr>
            <a:endParaRPr lang="en-GB" sz="4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67000"/>
              </a:lnSpc>
              <a:buFont typeface="Symbol" panose="05050102010706020507" pitchFamily="18" charset="2"/>
              <a:buChar char=""/>
              <a:defRPr/>
            </a:pPr>
            <a:r>
              <a:rPr lang="en-GB" sz="3000" dirty="0">
                <a:latin typeface="Calibri" panose="020F0502020204030204" pitchFamily="34" charset="0"/>
                <a:cs typeface="Times New Roman" panose="02020603050405020304" pitchFamily="18" charset="0"/>
              </a:rPr>
              <a:t>Applications were made online.</a:t>
            </a:r>
          </a:p>
          <a:p>
            <a:pPr marL="0" indent="0">
              <a:lnSpc>
                <a:spcPct val="67000"/>
              </a:lnSpc>
              <a:buNone/>
              <a:defRPr/>
            </a:pPr>
            <a:endParaRPr lang="en-GB" sz="17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  <a:defRPr/>
            </a:pPr>
            <a:r>
              <a:rPr lang="en-GB" sz="3000" dirty="0">
                <a:latin typeface="Calibri" panose="020F0502020204030204" pitchFamily="34" charset="0"/>
                <a:cs typeface="Times New Roman" panose="02020603050405020304" pitchFamily="18" charset="0"/>
              </a:rPr>
              <a:t>Decisions made by independent Access Panel. </a:t>
            </a:r>
          </a:p>
          <a:p>
            <a:pPr marL="342900" indent="-342900">
              <a:lnSpc>
                <a:spcPct val="67000"/>
              </a:lnSpc>
              <a:buFont typeface="Symbol" panose="05050102010706020507" pitchFamily="18" charset="2"/>
              <a:buChar char=""/>
              <a:defRPr/>
            </a:pPr>
            <a:endParaRPr lang="en-GB" sz="17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67000"/>
              </a:lnSpc>
              <a:buFont typeface="Symbol" panose="05050102010706020507" pitchFamily="18" charset="2"/>
              <a:buChar char=""/>
              <a:defRPr/>
            </a:pPr>
            <a:r>
              <a:rPr lang="en-GB" sz="3000" dirty="0">
                <a:latin typeface="Calibri" panose="020F0502020204030204" pitchFamily="34" charset="0"/>
                <a:cs typeface="Times New Roman" panose="02020603050405020304" pitchFamily="18" charset="0"/>
              </a:rPr>
              <a:t>Communicated to Coleraine Grammar School.</a:t>
            </a:r>
          </a:p>
          <a:p>
            <a:pPr marL="342900" indent="-342900">
              <a:lnSpc>
                <a:spcPct val="67000"/>
              </a:lnSpc>
              <a:buFont typeface="Symbol" panose="05050102010706020507" pitchFamily="18" charset="2"/>
              <a:buChar char=""/>
              <a:defRPr/>
            </a:pPr>
            <a:endParaRPr lang="en-GB" sz="17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67000"/>
              </a:lnSpc>
              <a:buFont typeface="Symbol" panose="05050102010706020507" pitchFamily="18" charset="2"/>
              <a:buChar char=""/>
              <a:defRPr/>
            </a:pPr>
            <a:r>
              <a:rPr lang="en-GB" sz="3000" dirty="0">
                <a:latin typeface="Calibri" panose="020F0502020204030204" pitchFamily="34" charset="0"/>
                <a:cs typeface="Times New Roman" panose="02020603050405020304" pitchFamily="18" charset="0"/>
              </a:rPr>
              <a:t>We believe only 12 pupils are waiting for approval of requested Access Arrangements.</a:t>
            </a:r>
          </a:p>
          <a:p>
            <a:pPr marL="342900" indent="-342900">
              <a:lnSpc>
                <a:spcPct val="67000"/>
              </a:lnSpc>
              <a:buFont typeface="Symbol" panose="05050102010706020507" pitchFamily="18" charset="2"/>
              <a:buChar char=""/>
              <a:defRPr/>
            </a:pPr>
            <a:endParaRPr lang="en-GB" sz="17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  <a:defRPr/>
            </a:pPr>
            <a:r>
              <a:rPr lang="en-GB" sz="3000" dirty="0">
                <a:latin typeface="Calibri" panose="020F0502020204030204" pitchFamily="34" charset="0"/>
                <a:cs typeface="Times New Roman" panose="02020603050405020304" pitchFamily="18" charset="0"/>
              </a:rPr>
              <a:t>Mr M Callaghan is the point of contact in school.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9E5236-3BD5-1A5C-32A2-3377080795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2595" y="3541904"/>
            <a:ext cx="3201686" cy="24800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E464023-C55F-7BAF-60E0-FD970667E4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5531" y="286603"/>
            <a:ext cx="2109399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1219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51070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chemeClr val="accent4">
                    <a:lumMod val="75000"/>
                  </a:schemeClr>
                </a:solidFill>
              </a:rPr>
              <a:t>Welcome to P7 Pupils and Parents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97280" y="1985818"/>
            <a:ext cx="10058400" cy="3883276"/>
          </a:xfrm>
        </p:spPr>
        <p:txBody>
          <a:bodyPr>
            <a:normAutofit fontScale="25000" lnSpcReduction="20000"/>
          </a:bodyPr>
          <a:lstStyle/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en-GB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12800" dirty="0">
                <a:latin typeface="Calibri" panose="020F0502020204030204" pitchFamily="34" charset="0"/>
                <a:cs typeface="Times New Roman" panose="02020603050405020304" pitchFamily="18" charset="0"/>
              </a:rPr>
              <a:t>Presentation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sz="12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12800" dirty="0">
                <a:latin typeface="Calibri" panose="020F0502020204030204" pitchFamily="34" charset="0"/>
                <a:cs typeface="Times New Roman" panose="02020603050405020304" pitchFamily="18" charset="0"/>
              </a:rPr>
              <a:t>Meet some of the Invigilators</a:t>
            </a: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GB" sz="12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12800" dirty="0">
                <a:latin typeface="Calibri" panose="020F0502020204030204" pitchFamily="34" charset="0"/>
                <a:cs typeface="Times New Roman" panose="02020603050405020304" pitchFamily="18" charset="0"/>
              </a:rPr>
              <a:t>Visit your allocated hall/room </a:t>
            </a: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GB" sz="12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12800" dirty="0">
                <a:latin typeface="Calibri" panose="020F0502020204030204" pitchFamily="34" charset="0"/>
                <a:cs typeface="Times New Roman" panose="02020603050405020304" pitchFamily="18" charset="0"/>
              </a:rPr>
              <a:t>See the location of the toilets</a:t>
            </a: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GB" sz="12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12800" dirty="0">
                <a:latin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12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pportunity</a:t>
            </a:r>
            <a:r>
              <a:rPr lang="en-US" sz="12800" dirty="0">
                <a:latin typeface="Calibri" panose="020F0502020204030204" pitchFamily="34" charset="0"/>
                <a:cs typeface="Times New Roman" panose="02020603050405020304" pitchFamily="18" charset="0"/>
              </a:rPr>
              <a:t> to clarify concerns </a:t>
            </a:r>
            <a:r>
              <a:rPr lang="en-US" sz="1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 a member of staff</a:t>
            </a:r>
            <a:endParaRPr lang="en-GB" sz="1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81ADA6-AA95-B4EC-BBE3-261D90DBA0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4666" y="185299"/>
            <a:ext cx="2108835" cy="11811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826950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88291" y="305076"/>
            <a:ext cx="10250516" cy="1412888"/>
          </a:xfrm>
        </p:spPr>
        <p:txBody>
          <a:bodyPr>
            <a:normAutofit fontScale="90000"/>
          </a:bodyPr>
          <a:lstStyle/>
          <a:p>
            <a:br>
              <a:rPr lang="en-US" sz="4400" b="1" dirty="0">
                <a:solidFill>
                  <a:schemeClr val="accent4">
                    <a:lumMod val="75000"/>
                  </a:schemeClr>
                </a:solidFill>
              </a:rPr>
            </a:br>
            <a:br>
              <a:rPr lang="en-US" sz="4400" b="1" dirty="0">
                <a:solidFill>
                  <a:schemeClr val="accent4">
                    <a:lumMod val="75000"/>
                  </a:schemeClr>
                </a:solidFill>
              </a:rPr>
            </a:br>
            <a:br>
              <a:rPr lang="en-US" sz="44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sz="4400" b="1" dirty="0">
                <a:solidFill>
                  <a:schemeClr val="accent4">
                    <a:lumMod val="75000"/>
                  </a:schemeClr>
                </a:solidFill>
              </a:rPr>
              <a:t>‘What If’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4400" b="1" dirty="0">
                <a:solidFill>
                  <a:schemeClr val="accent4">
                    <a:lumMod val="75000"/>
                  </a:schemeClr>
                </a:solidFill>
              </a:rPr>
              <a:t>Scenarios</a:t>
            </a:r>
            <a:br>
              <a:rPr lang="en-US" sz="4400" b="1" dirty="0">
                <a:solidFill>
                  <a:schemeClr val="accent4">
                    <a:lumMod val="75000"/>
                  </a:schemeClr>
                </a:solidFill>
              </a:rPr>
            </a:br>
            <a:endParaRPr lang="en-GB" sz="4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en-GB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66928" marR="0" lvl="0" indent="-457200" fontAlgn="auto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/>
            </a:pPr>
            <a:r>
              <a:rPr lang="en-GB" sz="3300" dirty="0">
                <a:latin typeface="Calibri" panose="020F0502020204030204" pitchFamily="34" charset="0"/>
                <a:cs typeface="Times New Roman" panose="02020603050405020304" pitchFamily="18" charset="0"/>
              </a:rPr>
              <a:t>Various ‘What If’ scenarios included in Information Pack covering:</a:t>
            </a:r>
          </a:p>
          <a:p>
            <a:pPr marL="109728" marR="0" lvl="0" indent="0" fontAlgn="auto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endParaRPr lang="en-GB" sz="14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109728" marR="0" lvl="0" indent="0" fontAlgn="auto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r>
              <a:rPr lang="en-GB" sz="3300" dirty="0">
                <a:latin typeface="Calibri" panose="020F0502020204030204" pitchFamily="34" charset="0"/>
                <a:cs typeface="Times New Roman" panose="02020603050405020304" pitchFamily="18" charset="0"/>
              </a:rPr>
              <a:t>   	- illness/other valid reason for absence</a:t>
            </a:r>
          </a:p>
          <a:p>
            <a:pPr marL="109728" marR="0" lvl="0" indent="0" fontAlgn="auto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r>
              <a:rPr lang="en-GB" sz="3300" dirty="0">
                <a:latin typeface="Calibri" panose="020F0502020204030204" pitchFamily="34" charset="0"/>
                <a:cs typeface="Times New Roman" panose="02020603050405020304" pitchFamily="18" charset="0"/>
              </a:rPr>
              <a:t>   	- late arrival</a:t>
            </a:r>
          </a:p>
          <a:p>
            <a:pPr marL="109728" marR="0" lvl="0" indent="0" fontAlgn="auto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r>
              <a:rPr lang="en-GB" sz="3300" dirty="0">
                <a:latin typeface="Calibri" panose="020F0502020204030204" pitchFamily="34" charset="0"/>
                <a:cs typeface="Times New Roman" panose="02020603050405020304" pitchFamily="18" charset="0"/>
              </a:rPr>
              <a:t>   	- withdrawal</a:t>
            </a:r>
          </a:p>
          <a:p>
            <a:pPr marL="109728" marR="0" lvl="0" indent="0" fontAlgn="auto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r>
              <a:rPr lang="en-GB" sz="3300" dirty="0">
                <a:latin typeface="Calibri" panose="020F0502020204030204" pitchFamily="34" charset="0"/>
                <a:cs typeface="Times New Roman" panose="02020603050405020304" pitchFamily="18" charset="0"/>
              </a:rPr>
              <a:t>   	- something unexpected e.g., injury</a:t>
            </a:r>
          </a:p>
          <a:p>
            <a:pPr marL="365760" marR="0" lvl="0" indent="-256032" fontAlgn="auto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 3"/>
              <a:buChar char=""/>
              <a:tabLst/>
              <a:defRPr/>
            </a:pPr>
            <a:endParaRPr lang="en-GB" sz="33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566928" marR="0" lvl="0" indent="-457200" fontAlgn="auto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/>
            </a:pPr>
            <a:r>
              <a:rPr lang="en-GB" sz="3300" dirty="0">
                <a:latin typeface="Calibri" panose="020F0502020204030204" pitchFamily="34" charset="0"/>
                <a:cs typeface="Times New Roman" panose="02020603050405020304" pitchFamily="18" charset="0"/>
              </a:rPr>
              <a:t>Parents, please keep your phone close by on the two Saturday Assessment mornings AND advise the second emergency contact to do the same</a:t>
            </a:r>
          </a:p>
          <a:p>
            <a:pPr marL="109728" marR="0" lvl="0" indent="0" fontAlgn="auto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r>
              <a:rPr lang="en-GB" sz="3300" dirty="0">
                <a:latin typeface="Calibri" panose="020F0502020204030204" pitchFamily="34" charset="0"/>
                <a:cs typeface="Times New Roman" panose="02020603050405020304" pitchFamily="18" charset="0"/>
              </a:rPr>
              <a:t>   </a:t>
            </a:r>
          </a:p>
          <a:p>
            <a:pPr marL="566928" marR="0" lvl="0" indent="-457200" fontAlgn="auto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/>
            </a:pPr>
            <a:r>
              <a:rPr lang="en-GB" sz="3300" dirty="0">
                <a:latin typeface="Calibri" panose="020F0502020204030204" pitchFamily="34" charset="0"/>
                <a:cs typeface="Times New Roman" panose="02020603050405020304" pitchFamily="18" charset="0"/>
              </a:rPr>
              <a:t>Tel: 028 7034 4331 or Email: mcallaghan910@c2kni.net</a:t>
            </a:r>
          </a:p>
          <a:p>
            <a:pPr algn="just">
              <a:lnSpc>
                <a:spcPct val="107000"/>
              </a:lnSpc>
              <a:buClr>
                <a:srgbClr val="2DA2BF"/>
              </a:buClr>
              <a:defRPr/>
            </a:pPr>
            <a:endParaRPr lang="en-GB" sz="3200" b="0" u="none" strike="noStrike" baseline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786E5B-F000-D757-A207-34E1640819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7250" y="178229"/>
            <a:ext cx="2109399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5202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74255" y="353908"/>
            <a:ext cx="10450945" cy="745219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chemeClr val="accent4">
                    <a:lumMod val="75000"/>
                  </a:schemeClr>
                </a:solidFill>
              </a:rPr>
              <a:t>Familiarisation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599" y="1767891"/>
            <a:ext cx="9191352" cy="4597441"/>
          </a:xfrm>
        </p:spPr>
        <p:txBody>
          <a:bodyPr>
            <a:normAutofit fontScale="25000" lnSpcReduction="20000"/>
          </a:bodyPr>
          <a:lstStyle/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en-GB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en-GB" sz="2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GB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1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Meet some Invigilators</a:t>
            </a:r>
          </a:p>
          <a:p>
            <a:pPr marL="342900" lvl="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GB" sz="6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1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Visit your allocated hall/room </a:t>
            </a:r>
          </a:p>
          <a:p>
            <a:pPr marL="342900" lvl="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GB" sz="1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1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Speak with Mr Callaghan about Access Arrangements</a:t>
            </a:r>
            <a:endParaRPr lang="en-GB" sz="6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sz="6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1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See the location of the toilets</a:t>
            </a:r>
            <a:endParaRPr lang="en-GB" sz="2800" b="0" u="none" strike="noStrike" baseline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4D1D66-5C24-1814-DF89-E27CA06A61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0951" y="205261"/>
            <a:ext cx="2109399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8607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67162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chemeClr val="accent4">
                    <a:lumMod val="75000"/>
                  </a:schemeClr>
                </a:solidFill>
              </a:rPr>
              <a:t>SEAG Outcomes 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599" y="1451620"/>
            <a:ext cx="10893039" cy="4363885"/>
          </a:xfrm>
        </p:spPr>
        <p:txBody>
          <a:bodyPr>
            <a:normAutofit lnSpcReduction="10000"/>
          </a:bodyPr>
          <a:lstStyle/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en-GB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66928" marR="0" lvl="0" indent="-457200" fontAlgn="auto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/>
            </a:pPr>
            <a:endParaRPr lang="en-GB" sz="26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566928" marR="0" lvl="0" indent="-457200" fontAlgn="auto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/>
            </a:pPr>
            <a:r>
              <a:rPr lang="en-GB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Available from Saturday, 25</a:t>
            </a:r>
            <a:r>
              <a:rPr lang="en-GB" sz="2800" baseline="30000" dirty="0">
                <a:latin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GB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 January 2025 on SEAG website.</a:t>
            </a:r>
          </a:p>
          <a:p>
            <a:pPr marL="109728" marR="0" lvl="0" indent="0" fontAlgn="auto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        </a:t>
            </a:r>
          </a:p>
          <a:p>
            <a:pPr marL="109728" marR="0" lvl="0" indent="0" fontAlgn="auto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r>
              <a:rPr lang="en-GB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	- </a:t>
            </a:r>
            <a:r>
              <a:rPr lang="en-GB" sz="2800" b="1" dirty="0">
                <a:latin typeface="Calibri" panose="020F0502020204030204" pitchFamily="34" charset="0"/>
                <a:cs typeface="Times New Roman" panose="02020603050405020304" pitchFamily="18" charset="0"/>
              </a:rPr>
              <a:t>Total Standardised Age Score </a:t>
            </a:r>
            <a:r>
              <a:rPr lang="en-GB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(TSAS) from 132 - 282</a:t>
            </a:r>
          </a:p>
          <a:p>
            <a:pPr marL="109728" marR="0" lvl="0" indent="0" fontAlgn="auto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r>
              <a:rPr lang="en-GB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	- </a:t>
            </a:r>
            <a:r>
              <a:rPr lang="en-GB" sz="2800" b="1" dirty="0">
                <a:latin typeface="Calibri" panose="020F0502020204030204" pitchFamily="34" charset="0"/>
                <a:cs typeface="Times New Roman" panose="02020603050405020304" pitchFamily="18" charset="0"/>
              </a:rPr>
              <a:t>Band</a:t>
            </a:r>
            <a:r>
              <a:rPr lang="en-GB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 1 - 6</a:t>
            </a:r>
          </a:p>
          <a:p>
            <a:pPr marL="109728" marR="0" lvl="0" indent="0" fontAlgn="auto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r>
              <a:rPr lang="en-GB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	- English SAS (69 - 141)</a:t>
            </a:r>
          </a:p>
          <a:p>
            <a:pPr marL="109728" marR="0" lvl="0" indent="0" fontAlgn="auto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r>
              <a:rPr lang="en-US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	- Maths SAS (69 - 141)</a:t>
            </a:r>
          </a:p>
          <a:p>
            <a:pPr marL="109728" marR="0" lvl="0" indent="0" fontAlgn="auto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r>
              <a:rPr lang="en-US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	- Cohort Percentile Ranking</a:t>
            </a:r>
          </a:p>
          <a:p>
            <a:pPr marL="109728" marR="0" lvl="0" indent="0" fontAlgn="auto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r>
              <a:rPr lang="en-US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          - </a:t>
            </a:r>
            <a:r>
              <a:rPr lang="en-US" sz="2400" i="1" dirty="0">
                <a:latin typeface="Calibri" panose="020F0502020204030204" pitchFamily="34" charset="0"/>
                <a:cs typeface="Times New Roman" panose="02020603050405020304" pitchFamily="18" charset="0"/>
              </a:rPr>
              <a:t>A further breakdown of outcomes is also provided, including e.g. number of </a:t>
            </a:r>
          </a:p>
          <a:p>
            <a:pPr marL="109728" marR="0" lvl="0" indent="0" fontAlgn="auto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r>
              <a:rPr lang="en-US" sz="2400" i="1" dirty="0">
                <a:latin typeface="Calibri" panose="020F0502020204030204" pitchFamily="34" charset="0"/>
                <a:cs typeface="Times New Roman" panose="02020603050405020304" pitchFamily="18" charset="0"/>
              </a:rPr>
              <a:t>              questions answered correctly in English, in Maths and in each Paper.</a:t>
            </a:r>
          </a:p>
          <a:p>
            <a:pPr marL="365760" marR="0" lvl="0" indent="-256032" algn="l" defTabSz="914400" rtl="0" eaLnBrk="1" fontAlgn="auto" latinLnBrk="0" hangingPunct="1">
              <a:lnSpc>
                <a:spcPct val="107000"/>
              </a:lnSpc>
              <a:spcBef>
                <a:spcPts val="400"/>
              </a:spcBef>
              <a:spcAft>
                <a:spcPts val="800"/>
              </a:spcAft>
              <a:buClr>
                <a:srgbClr val="2DA2BF"/>
              </a:buClr>
              <a:buSzPct val="68000"/>
              <a:buFont typeface="Wingdings 3"/>
              <a:buChar char=""/>
              <a:tabLst/>
              <a:defRPr/>
            </a:pPr>
            <a:endParaRPr lang="en-GB" sz="2800" b="0" u="none" strike="noStrike" baseline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AE9449-4A5F-E516-C444-C67F689D5B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1263" y="313670"/>
            <a:ext cx="2109399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891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22F52C-4860-790E-5477-723B9BC18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097" y="712381"/>
            <a:ext cx="11344939" cy="5156713"/>
          </a:xfrm>
        </p:spPr>
        <p:txBody>
          <a:bodyPr>
            <a:normAutofit/>
          </a:bodyPr>
          <a:lstStyle/>
          <a:p>
            <a:pPr algn="ctr"/>
            <a:r>
              <a:rPr lang="en-GB" sz="4000" u="sng" dirty="0">
                <a:latin typeface="Arial Rounded MT Bold" panose="020F0704030504030204" pitchFamily="34" charset="0"/>
              </a:rPr>
              <a:t>Admissions Process and Criteria</a:t>
            </a:r>
          </a:p>
          <a:p>
            <a:pPr algn="ctr"/>
            <a:endParaRPr lang="en-GB" sz="4000" u="sng" dirty="0">
              <a:latin typeface="Arial Rounded MT Bold" panose="020F07040305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GB" sz="3200" dirty="0">
                <a:latin typeface="Arial Rounded MT Bold" panose="020F0704030504030204" pitchFamily="34" charset="0"/>
              </a:rPr>
              <a:t>Published in EA Transfer Book available December on-line at </a:t>
            </a:r>
            <a:r>
              <a:rPr lang="en-GB" sz="3200" dirty="0">
                <a:latin typeface="Arial Rounded MT Bold" panose="020F0704030504030204" pitchFamily="34" charset="0"/>
                <a:hlinkClick r:id="rId2"/>
              </a:rPr>
              <a:t>www.eani.org.uk</a:t>
            </a:r>
            <a:r>
              <a:rPr lang="en-GB" sz="3200" dirty="0">
                <a:latin typeface="Arial Rounded MT Bold" panose="020F0704030504030204" pitchFamily="34" charset="0"/>
              </a:rPr>
              <a:t>	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3200" dirty="0">
                <a:latin typeface="Arial Rounded MT Bold" panose="020F0704030504030204" pitchFamily="34" charset="0"/>
              </a:rPr>
              <a:t>After Special Circumstances and Special Provision, highest 156 scores admitted.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3200" dirty="0">
                <a:latin typeface="Arial Rounded MT Bold" panose="020F0704030504030204" pitchFamily="34" charset="0"/>
              </a:rPr>
              <a:t>If there is a tie for 156</a:t>
            </a:r>
            <a:r>
              <a:rPr lang="en-GB" sz="3200" baseline="30000" dirty="0">
                <a:latin typeface="Arial Rounded MT Bold" panose="020F0704030504030204" pitchFamily="34" charset="0"/>
              </a:rPr>
              <a:t>th</a:t>
            </a:r>
            <a:r>
              <a:rPr lang="en-GB" sz="3200" dirty="0">
                <a:latin typeface="Arial Rounded MT Bold" panose="020F0704030504030204" pitchFamily="34" charset="0"/>
              </a:rPr>
              <a:t> place:-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3200" dirty="0">
                <a:latin typeface="Arial Rounded MT Bold" panose="020F0704030504030204" pitchFamily="34" charset="0"/>
              </a:rPr>
              <a:t>Sibling attends CGS;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3200" dirty="0">
                <a:latin typeface="Arial Rounded MT Bold" panose="020F0704030504030204" pitchFamily="34" charset="0"/>
              </a:rPr>
              <a:t>Random selection.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A265AD-925C-B941-67FF-5FB8BCC63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1EA96-793B-49F4-934B-EFD417FF6CA1}" type="datetime1">
              <a:rPr lang="en-GB" smtClean="0"/>
              <a:t>16/10/2025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0BCC6-5C9A-041E-2734-81FB6484E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6875FE-B256-7D33-2069-5AE6A46EDD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3350" y="5244713"/>
            <a:ext cx="789604" cy="1004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3556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0186A-475F-DA72-EB05-C42AC2CA5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851081"/>
          </a:xfrm>
        </p:spPr>
        <p:txBody>
          <a:bodyPr/>
          <a:lstStyle/>
          <a:p>
            <a:pPr algn="ctr"/>
            <a:r>
              <a:rPr lang="en-GB" b="1" u="sng" dirty="0">
                <a:solidFill>
                  <a:srgbClr val="002060"/>
                </a:solidFill>
              </a:rPr>
              <a:t>Special Circumstances/Provision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A2F2D8-5DC7-CB72-F643-3B69F68D95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072931"/>
            <a:ext cx="10058400" cy="4098167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en-GB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 Circumstances: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Medical/other problems which may have affected performance</a:t>
            </a:r>
          </a:p>
          <a:p>
            <a:pPr lvl="0"/>
            <a:r>
              <a:rPr lang="en-GB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 Provision: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Mostly did not sit the test</a:t>
            </a:r>
          </a:p>
          <a:p>
            <a:pPr marL="742950" lvl="1" indent="-285750">
              <a:buFont typeface="Courier New" pitchFamily="49" charset="0"/>
              <a:buChar char="o"/>
            </a:pPr>
            <a:r>
              <a:rPr lang="en-GB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outside NI</a:t>
            </a:r>
          </a:p>
          <a:p>
            <a:pPr marL="742950" lvl="1" indent="-285750">
              <a:buFont typeface="Courier New" pitchFamily="49" charset="0"/>
              <a:buChar char="o"/>
            </a:pPr>
            <a:r>
              <a:rPr lang="en-GB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than half primary outside NI</a:t>
            </a:r>
          </a:p>
          <a:p>
            <a:pPr marL="742950" lvl="1" indent="-285750">
              <a:buFont typeface="Courier New" pitchFamily="49" charset="0"/>
              <a:buChar char="o"/>
            </a:pPr>
            <a:r>
              <a:rPr lang="en-GB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Medical/other problems</a:t>
            </a:r>
          </a:p>
          <a:p>
            <a:r>
              <a:rPr lang="en-GB" sz="3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 the Transfer Booklet instructions</a:t>
            </a:r>
          </a:p>
          <a:p>
            <a:r>
              <a:rPr lang="en-GB" sz="3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Supporting/educational information.</a:t>
            </a:r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7F1A8B-0FFF-638A-53D3-94130073C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A1AFA-F99F-4E04-8FE1-A762E64F307E}" type="datetime1">
              <a:rPr lang="en-GB" smtClean="0"/>
              <a:t>16/10/2025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8BCCB9-401C-FF39-57F2-F25A63FDC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8AB5F2-F74D-C0F7-954B-A930B6C498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3350" y="5244713"/>
            <a:ext cx="789604" cy="1004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3874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17808-AEA7-05D5-D8A2-7847BF504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617164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u="sng" dirty="0">
                <a:solidFill>
                  <a:srgbClr val="002060"/>
                </a:solidFill>
              </a:rPr>
              <a:t>After Results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082888-5F61-36C3-320B-64FD3DA629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903768"/>
            <a:ext cx="10058400" cy="4965326"/>
          </a:xfrm>
        </p:spPr>
        <p:txBody>
          <a:bodyPr>
            <a:normAutofit/>
          </a:bodyPr>
          <a:lstStyle/>
          <a:p>
            <a:pPr marL="457200" indent="-457200">
              <a:buFont typeface="Arial" pitchFamily="34" charset="0"/>
              <a:buChar char="•"/>
            </a:pPr>
            <a:endParaRPr lang="en-GB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endParaRPr lang="en-GB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endParaRPr lang="en-GB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GB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 meet Primary School Principal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GB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Transfer Application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GB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Attach Special Circumstances/Provision if applicable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GB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 to Coleraine Grammar School</a:t>
            </a:r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AD89A7-2523-28D7-4E0F-D89EC71B2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ED6EC-CC08-47EF-9FFA-CAB979FB3599}" type="datetime1">
              <a:rPr lang="en-GB" smtClean="0"/>
              <a:t>16/10/2025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CD300E-9D69-6906-0D41-7AC3EC089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8354DE-8F10-935B-26F9-2FF4CA5F7F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3350" y="5244713"/>
            <a:ext cx="789604" cy="1004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6437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2ABB703-2B0E-4C3B-B4A2-F3973548E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64EB81-39D1-07F5-D166-0B52CCB7D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1685" y="634946"/>
            <a:ext cx="5127171" cy="1450757"/>
          </a:xfrm>
        </p:spPr>
        <p:txBody>
          <a:bodyPr>
            <a:normAutofit/>
          </a:bodyPr>
          <a:lstStyle/>
          <a:p>
            <a:r>
              <a:rPr lang="en-GB" u="sng" dirty="0">
                <a:latin typeface="Arial Rounded MT Bold" panose="020F0704030504030204" pitchFamily="34" charset="0"/>
              </a:rPr>
              <a:t>Open Night	</a:t>
            </a:r>
            <a:endParaRPr lang="en-GB" u="sng">
              <a:latin typeface="Arial Rounded MT Bold" panose="020F07040305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D6A8E3-8EC7-AC54-DA8C-E3086D8113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940" y="645106"/>
            <a:ext cx="4120131" cy="5247747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C21570E-E159-49A6-9891-FA397B7A9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11684" y="2086188"/>
            <a:ext cx="474880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D63D27-5848-D85C-7FEA-05160EFBA2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7894" y="2198914"/>
            <a:ext cx="5820962" cy="3670180"/>
          </a:xfrm>
        </p:spPr>
        <p:txBody>
          <a:bodyPr>
            <a:normAutofit/>
          </a:bodyPr>
          <a:lstStyle/>
          <a:p>
            <a:endParaRPr lang="en-GB" sz="2800" dirty="0"/>
          </a:p>
          <a:p>
            <a:r>
              <a:rPr lang="en-GB" sz="2800" dirty="0"/>
              <a:t>Open Night will be Thursday 22nd </a:t>
            </a:r>
            <a:r>
              <a:rPr lang="en-GB" sz="2800" baseline="30000" dirty="0"/>
              <a:t> </a:t>
            </a:r>
            <a:r>
              <a:rPr lang="en-GB" sz="2800" dirty="0"/>
              <a:t>January 2026 from 6.30pm to 9.00pm.</a:t>
            </a:r>
          </a:p>
          <a:p>
            <a:r>
              <a:rPr lang="en-GB" sz="2800" dirty="0"/>
              <a:t>Further information will be published in January 2026 at </a:t>
            </a:r>
            <a:r>
              <a:rPr lang="en-GB" sz="2800" dirty="0">
                <a:hlinkClick r:id="rId3"/>
              </a:rPr>
              <a:t>www.colerainegrammar.com</a:t>
            </a:r>
            <a:r>
              <a:rPr lang="en-GB" sz="2800" dirty="0"/>
              <a:t> and on the CGS Facebook page.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95DA498-D9A2-4DA9-B9DA-B3776E08C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2A73093-4B9D-420D-B17E-52293703A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C4A968-D9A9-66C3-EA5D-2232385020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A4C4AF1-83CE-4015-918D-EC73B987237A}" type="datetime1">
              <a:rPr lang="en-GB" smtClean="0"/>
              <a:pPr>
                <a:spcAft>
                  <a:spcPts val="600"/>
                </a:spcAft>
              </a:pPr>
              <a:t>16/10/2025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F15861-72F8-746C-E9DC-F997E9489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>
            <a:norm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60546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74255" y="353908"/>
            <a:ext cx="10450945" cy="745219"/>
          </a:xfrm>
        </p:spPr>
        <p:txBody>
          <a:bodyPr>
            <a:normAutofit/>
          </a:bodyPr>
          <a:lstStyle/>
          <a:p>
            <a:endParaRPr lang="en-GB" sz="40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599" y="1247774"/>
            <a:ext cx="11134058" cy="4597441"/>
          </a:xfrm>
        </p:spPr>
        <p:txBody>
          <a:bodyPr>
            <a:normAutofit/>
          </a:bodyPr>
          <a:lstStyle/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en-GB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en-GB" sz="2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GB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09728" marR="0" lvl="0" indent="0" algn="ctr" defTabSz="914400" rtl="0" eaLnBrk="1" fontAlgn="auto" latinLnBrk="0" hangingPunct="1">
              <a:lnSpc>
                <a:spcPct val="107000"/>
              </a:lnSpc>
              <a:spcBef>
                <a:spcPts val="400"/>
              </a:spcBef>
              <a:spcAft>
                <a:spcPts val="800"/>
              </a:spcAft>
              <a:buClr>
                <a:srgbClr val="2DA2BF"/>
              </a:buClr>
              <a:buSzPct val="68000"/>
              <a:buNone/>
              <a:tabLst/>
              <a:defRPr/>
            </a:pPr>
            <a:r>
              <a:rPr lang="en-GB" sz="3200" b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  <a:cs typeface="Calibri" panose="020F0502020204030204" pitchFamily="34" charset="0"/>
              </a:rPr>
              <a:t>We look forward to welcoming you back to Coleraine Grammar School to sit your SEAG Examination on Saturday 15</a:t>
            </a:r>
            <a:r>
              <a:rPr lang="en-GB" sz="3200" b="0" u="none" strike="noStrike" baseline="30000" dirty="0">
                <a:solidFill>
                  <a:srgbClr val="000000"/>
                </a:solidFill>
                <a:latin typeface="Arial Rounded MT Bold" panose="020F0704030504030204" pitchFamily="34" charset="0"/>
                <a:cs typeface="Calibri" panose="020F0502020204030204" pitchFamily="34" charset="0"/>
              </a:rPr>
              <a:t>th</a:t>
            </a:r>
            <a:r>
              <a:rPr lang="en-GB" sz="3200" b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  <a:cs typeface="Calibri" panose="020F0502020204030204" pitchFamily="34" charset="0"/>
              </a:rPr>
              <a:t> and 22</a:t>
            </a:r>
            <a:r>
              <a:rPr lang="en-GB" sz="3200" b="0" u="none" strike="noStrike" baseline="30000" dirty="0">
                <a:solidFill>
                  <a:srgbClr val="000000"/>
                </a:solidFill>
                <a:latin typeface="Arial Rounded MT Bold" panose="020F0704030504030204" pitchFamily="34" charset="0"/>
                <a:cs typeface="Calibri" panose="020F0502020204030204" pitchFamily="34" charset="0"/>
              </a:rPr>
              <a:t>nd</a:t>
            </a:r>
            <a:r>
              <a:rPr lang="en-GB" sz="3200" b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  <a:cs typeface="Calibri" panose="020F0502020204030204" pitchFamily="34" charset="0"/>
              </a:rPr>
              <a:t> November 2024.</a:t>
            </a:r>
          </a:p>
          <a:p>
            <a:pPr marL="365760" marR="0" lvl="0" indent="-256032" algn="l" defTabSz="914400" rtl="0" eaLnBrk="1" fontAlgn="auto" latinLnBrk="0" hangingPunct="1">
              <a:lnSpc>
                <a:spcPct val="107000"/>
              </a:lnSpc>
              <a:spcBef>
                <a:spcPts val="400"/>
              </a:spcBef>
              <a:spcAft>
                <a:spcPts val="800"/>
              </a:spcAft>
              <a:buClr>
                <a:srgbClr val="2DA2BF"/>
              </a:buClr>
              <a:buSzPct val="68000"/>
              <a:buFont typeface="Wingdings 3"/>
              <a:buChar char=""/>
              <a:tabLst/>
              <a:defRPr/>
            </a:pPr>
            <a:endParaRPr lang="en-GB" sz="2800" b="0" u="none" strike="noStrike" baseline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Good Luck Vector Art, Icons, and Graphics for Free Download">
            <a:extLst>
              <a:ext uri="{FF2B5EF4-FFF2-40B4-BE49-F238E27FC236}">
                <a16:creationId xmlns:a16="http://schemas.microsoft.com/office/drawing/2014/main" id="{15FCA433-404C-4BEA-A282-0F782F520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9931" y="4432079"/>
            <a:ext cx="2912069" cy="1723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4D1D66-5C24-1814-DF89-E27CA06A6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0951" y="205261"/>
            <a:ext cx="2109399" cy="11827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B940F4-61AA-C6FF-2097-C618F618A9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4662456"/>
            <a:ext cx="929834" cy="1182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5940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97252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chemeClr val="accent4">
                    <a:lumMod val="75000"/>
                  </a:schemeClr>
                </a:solidFill>
              </a:rPr>
              <a:t>Saturday, 15</a:t>
            </a:r>
            <a:r>
              <a:rPr lang="en-GB" sz="4000" b="1" baseline="30000" dirty="0">
                <a:solidFill>
                  <a:schemeClr val="accent4">
                    <a:lumMod val="75000"/>
                  </a:schemeClr>
                </a:solidFill>
              </a:rPr>
              <a:t>th</a:t>
            </a:r>
            <a:r>
              <a:rPr lang="en-GB" sz="4000" b="1" dirty="0">
                <a:solidFill>
                  <a:schemeClr val="accent4">
                    <a:lumMod val="75000"/>
                  </a:schemeClr>
                </a:solidFill>
              </a:rPr>
              <a:t> and 22</a:t>
            </a:r>
            <a:r>
              <a:rPr lang="en-GB" sz="4000" b="1" baseline="30000" dirty="0">
                <a:solidFill>
                  <a:schemeClr val="accent4">
                    <a:lumMod val="75000"/>
                  </a:schemeClr>
                </a:solidFill>
              </a:rPr>
              <a:t>nd</a:t>
            </a:r>
            <a:r>
              <a:rPr lang="en-GB" sz="4000" b="1" dirty="0">
                <a:solidFill>
                  <a:schemeClr val="accent4">
                    <a:lumMod val="75000"/>
                  </a:schemeClr>
                </a:solidFill>
              </a:rPr>
              <a:t> November 2025 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97280" y="2028824"/>
            <a:ext cx="10058400" cy="3840269"/>
          </a:xfrm>
        </p:spPr>
        <p:txBody>
          <a:bodyPr>
            <a:normAutofit fontScale="92500"/>
          </a:bodyPr>
          <a:lstStyle/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en-GB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  <a:defRPr/>
            </a:pPr>
            <a:r>
              <a:rPr lang="en-GB" sz="3500" dirty="0">
                <a:latin typeface="Calibri" panose="020F0502020204030204" pitchFamily="34" charset="0"/>
                <a:cs typeface="Times New Roman" panose="02020603050405020304" pitchFamily="18" charset="0"/>
              </a:rPr>
              <a:t>We look forward to welcoming 278 P7 pupils to Coleraine Grammar School for the SEAG Entrance Assessment.</a:t>
            </a:r>
          </a:p>
          <a:p>
            <a:pPr marL="342900" marR="0" indent="-342900" fontAlgn="auto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/>
              <a:defRPr/>
            </a:pPr>
            <a:endParaRPr lang="en-GB" sz="35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indent="-342900" fontAlgn="auto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/>
              <a:defRPr/>
            </a:pPr>
            <a:r>
              <a:rPr lang="en-GB" sz="3500" dirty="0">
                <a:latin typeface="Calibri" panose="020F0502020204030204" pitchFamily="34" charset="0"/>
                <a:cs typeface="Times New Roman" panose="02020603050405020304" pitchFamily="18" charset="0"/>
              </a:rPr>
              <a:t>As far as possible, children will be in a hall/room with other children from their primary school.</a:t>
            </a:r>
          </a:p>
          <a:p>
            <a:pPr marL="342900" marR="0" indent="-342900" fontAlgn="auto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/>
              <a:defRPr/>
            </a:pPr>
            <a:endParaRPr lang="en-GB" sz="35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indent="-342900" fontAlgn="auto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/>
              <a:defRPr/>
            </a:pPr>
            <a:r>
              <a:rPr lang="en-GB" sz="3500" dirty="0">
                <a:latin typeface="Calibri" panose="020F0502020204030204" pitchFamily="34" charset="0"/>
                <a:cs typeface="Times New Roman" panose="02020603050405020304" pitchFamily="18" charset="0"/>
              </a:rPr>
              <a:t>Pupil Cards are available for download on the SEAG website.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6CFC43-F581-634E-F3C2-05AEF34073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5531" y="178229"/>
            <a:ext cx="2109399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6015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96963" y="287338"/>
            <a:ext cx="10058400" cy="968807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chemeClr val="accent4">
                    <a:lumMod val="75000"/>
                  </a:schemeClr>
                </a:solidFill>
              </a:rPr>
              <a:t>Information Pack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96963" y="1560945"/>
            <a:ext cx="10058400" cy="4308043"/>
          </a:xfrm>
        </p:spPr>
        <p:txBody>
          <a:bodyPr>
            <a:noAutofit/>
          </a:bodyPr>
          <a:lstStyle/>
          <a:p>
            <a:pPr lvl="0"/>
            <a:endParaRPr lang="en-GB" dirty="0"/>
          </a:p>
          <a:p>
            <a:pPr marL="57200" lvl="6" indent="-457200">
              <a:lnSpc>
                <a:spcPct val="77000"/>
              </a:lnSpc>
              <a:spcBef>
                <a:spcPts val="1200"/>
              </a:spcBef>
              <a:spcAft>
                <a:spcPts val="2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GB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Letter with drop-off/pick-up times and parking zones</a:t>
            </a:r>
          </a:p>
          <a:p>
            <a:pPr>
              <a:lnSpc>
                <a:spcPct val="77000"/>
              </a:lnSpc>
              <a:buFont typeface="Wingdings" panose="05000000000000000000" pitchFamily="2" charset="2"/>
              <a:buChar char="§"/>
            </a:pPr>
            <a:r>
              <a:rPr lang="en-US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Details of the drop-off area/entrance door </a:t>
            </a:r>
          </a:p>
          <a:p>
            <a:pPr marL="0" indent="0">
              <a:lnSpc>
                <a:spcPct val="77000"/>
              </a:lnSpc>
              <a:buNone/>
            </a:pPr>
            <a:endParaRPr lang="en-GB" sz="1000" i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77000"/>
              </a:lnSpc>
              <a:buFont typeface="Wingdings" panose="05000000000000000000" pitchFamily="2" charset="2"/>
              <a:buChar char="§"/>
            </a:pPr>
            <a:r>
              <a:rPr lang="en-GB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Expectations of Parents and Pupils on the Days of the SEAG Entrance Assessment</a:t>
            </a:r>
          </a:p>
          <a:p>
            <a:pPr lvl="0">
              <a:lnSpc>
                <a:spcPct val="77000"/>
              </a:lnSpc>
              <a:buFont typeface="Wingdings" panose="05000000000000000000" pitchFamily="2" charset="2"/>
              <a:buChar char="§"/>
            </a:pPr>
            <a:r>
              <a:rPr lang="en-GB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FAQS for Parents whose Children will sit the SEAG Entrance Assessment 2025</a:t>
            </a:r>
          </a:p>
          <a:p>
            <a:pPr lvl="0">
              <a:lnSpc>
                <a:spcPct val="77000"/>
              </a:lnSpc>
              <a:buFont typeface="Wingdings" panose="05000000000000000000" pitchFamily="2" charset="2"/>
              <a:buChar char="§"/>
            </a:pPr>
            <a:r>
              <a:rPr lang="en-GB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Contingency Planning or ‘What If’ Scenarios - A Guide for Parents/Guardians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00F235-0CCB-E46F-40A5-FDE17C98DA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4384" y="177800"/>
            <a:ext cx="2109399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7363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978779"/>
          </a:xfrm>
        </p:spPr>
        <p:txBody>
          <a:bodyPr>
            <a:normAutofit/>
          </a:bodyPr>
          <a:lstStyle/>
          <a:p>
            <a:pPr marR="0" lvl="0" fontAlgn="auto">
              <a:spcAft>
                <a:spcPts val="800"/>
              </a:spcAft>
              <a:buClr>
                <a:srgbClr val="2DA2BF"/>
              </a:buClr>
              <a:buSzPct val="68000"/>
              <a:tabLst/>
              <a:defRPr/>
            </a:pPr>
            <a:r>
              <a:rPr lang="en-GB" sz="4000" b="1" dirty="0">
                <a:solidFill>
                  <a:schemeClr val="accent4">
                    <a:lumMod val="75000"/>
                  </a:schemeClr>
                </a:solidFill>
              </a:rPr>
              <a:t>Getting Organised - Reminders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97280" y="1958109"/>
            <a:ext cx="10058400" cy="4165599"/>
          </a:xfrm>
        </p:spPr>
        <p:txBody>
          <a:bodyPr>
            <a:normAutofit fontScale="77500" lnSpcReduction="20000"/>
          </a:bodyPr>
          <a:lstStyle/>
          <a:p>
            <a:pPr marL="342900" indent="-342900">
              <a:lnSpc>
                <a:spcPct val="97000"/>
              </a:lnSpc>
              <a:buFont typeface="Symbol" panose="05050102010706020507" pitchFamily="18" charset="2"/>
              <a:buChar char=""/>
            </a:pPr>
            <a:r>
              <a:rPr lang="en-US" sz="3600" dirty="0">
                <a:latin typeface="Calibri" panose="020F0502020204030204" pitchFamily="34" charset="0"/>
                <a:cs typeface="Times New Roman" panose="02020603050405020304" pitchFamily="18" charset="0"/>
              </a:rPr>
              <a:t>Primary school uniform is advised</a:t>
            </a:r>
          </a:p>
          <a:p>
            <a:pPr marL="342900" indent="-342900">
              <a:lnSpc>
                <a:spcPct val="97000"/>
              </a:lnSpc>
              <a:buFont typeface="Symbol" panose="05050102010706020507" pitchFamily="18" charset="2"/>
              <a:buChar char=""/>
            </a:pPr>
            <a:r>
              <a:rPr lang="en-GB" sz="3600" dirty="0">
                <a:latin typeface="Calibri" panose="020F0502020204030204" pitchFamily="34" charset="0"/>
                <a:cs typeface="Times New Roman" panose="02020603050405020304" pitchFamily="18" charset="0"/>
              </a:rPr>
              <a:t>Pupil Card (download/print from SEAG Dashboard)</a:t>
            </a:r>
          </a:p>
          <a:p>
            <a:pPr marL="342900" indent="-342900">
              <a:lnSpc>
                <a:spcPct val="97000"/>
              </a:lnSpc>
              <a:buFont typeface="Symbol" panose="05050102010706020507" pitchFamily="18" charset="2"/>
              <a:buChar char=""/>
            </a:pPr>
            <a:r>
              <a:rPr lang="en-GB" sz="3600" dirty="0">
                <a:latin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GB" sz="36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ighlighters</a:t>
            </a:r>
            <a:r>
              <a:rPr lang="en-GB" sz="3600" dirty="0">
                <a:latin typeface="Calibri" panose="020F0502020204030204" pitchFamily="34" charset="0"/>
                <a:cs typeface="Times New Roman" panose="02020603050405020304" pitchFamily="18" charset="0"/>
              </a:rPr>
              <a:t> are permitted but must not be used on the Answer Sheet</a:t>
            </a:r>
          </a:p>
          <a:p>
            <a:pPr marL="342900" indent="-342900">
              <a:lnSpc>
                <a:spcPct val="97000"/>
              </a:lnSpc>
              <a:buFont typeface="Symbol" panose="05050102010706020507" pitchFamily="18" charset="2"/>
              <a:buChar char=""/>
            </a:pPr>
            <a:r>
              <a:rPr lang="en-GB" sz="3600" dirty="0">
                <a:latin typeface="Calibri" panose="020F0502020204030204" pitchFamily="34" charset="0"/>
                <a:cs typeface="Times New Roman" panose="02020603050405020304" pitchFamily="18" charset="0"/>
              </a:rPr>
              <a:t>Rulers*, calculators, mobile phones, earbuds, watches/ Smartwatches and other electronic devices are not permitted</a:t>
            </a:r>
          </a:p>
          <a:p>
            <a:pPr marL="342900" indent="-342900">
              <a:lnSpc>
                <a:spcPct val="97000"/>
              </a:lnSpc>
              <a:buFont typeface="Symbol" panose="05050102010706020507" pitchFamily="18" charset="2"/>
              <a:buChar char=""/>
            </a:pPr>
            <a:r>
              <a:rPr lang="en-GB" sz="3600" dirty="0">
                <a:latin typeface="Calibri" panose="020F0502020204030204" pitchFamily="34" charset="0"/>
                <a:cs typeface="Times New Roman" panose="02020603050405020304" pitchFamily="18" charset="0"/>
              </a:rPr>
              <a:t>Clock in the room</a:t>
            </a:r>
          </a:p>
          <a:p>
            <a:pPr marL="342900" marR="0" lvl="0" indent="-342900" fontAlgn="auto">
              <a:lnSpc>
                <a:spcPct val="97000"/>
              </a:lnSpc>
              <a:buFont typeface="Symbol" panose="05050102010706020507" pitchFamily="18" charset="2"/>
              <a:buChar char=""/>
              <a:tabLst/>
              <a:defRPr/>
            </a:pPr>
            <a:r>
              <a:rPr lang="en-GB" sz="3600" dirty="0">
                <a:latin typeface="Calibri" panose="020F0502020204030204" pitchFamily="34" charset="0"/>
                <a:cs typeface="Times New Roman" panose="02020603050405020304" pitchFamily="18" charset="0"/>
              </a:rPr>
              <a:t>Water will be available; candidates are not allowed to bring their own. 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F5F9ED-9244-3755-E122-A0EC7091B8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4957" y="178229"/>
            <a:ext cx="2109399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3916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60251" y="546292"/>
            <a:ext cx="10058400" cy="1412888"/>
          </a:xfrm>
        </p:spPr>
        <p:txBody>
          <a:bodyPr>
            <a:normAutofit fontScale="90000"/>
          </a:bodyPr>
          <a:lstStyle/>
          <a:p>
            <a:br>
              <a:rPr lang="en-GB" sz="4000" dirty="0">
                <a:solidFill>
                  <a:srgbClr val="39639D">
                    <a:lumMod val="75000"/>
                  </a:srgbClr>
                </a:solidFill>
                <a:latin typeface="Lucida Sans Unicode"/>
              </a:rPr>
            </a:br>
            <a:br>
              <a:rPr lang="en-GB" sz="4000" dirty="0">
                <a:solidFill>
                  <a:srgbClr val="39639D">
                    <a:lumMod val="75000"/>
                  </a:srgbClr>
                </a:solidFill>
                <a:latin typeface="Lucida Sans Unicode"/>
              </a:rPr>
            </a:br>
            <a:br>
              <a:rPr lang="en-GB" sz="4000" dirty="0">
                <a:solidFill>
                  <a:srgbClr val="39639D">
                    <a:lumMod val="75000"/>
                  </a:srgbClr>
                </a:solidFill>
                <a:latin typeface="Lucida Sans Unicode"/>
              </a:rPr>
            </a:br>
            <a:r>
              <a:rPr lang="en-GB" sz="4400" b="1" dirty="0">
                <a:solidFill>
                  <a:schemeClr val="accent4">
                    <a:lumMod val="75000"/>
                  </a:schemeClr>
                </a:solidFill>
              </a:rPr>
              <a:t>Drop-Off</a:t>
            </a:r>
            <a:br>
              <a:rPr lang="en-GB" sz="4400" b="1" dirty="0">
                <a:solidFill>
                  <a:schemeClr val="accent4">
                    <a:lumMod val="75000"/>
                  </a:schemeClr>
                </a:solidFill>
              </a:rPr>
            </a:br>
            <a:endParaRPr lang="en-GB" sz="4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8CEF1E-8902-7609-E65F-DCF76A3905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77" t="5626" r="34202" b="6667"/>
          <a:stretch/>
        </p:blipFill>
        <p:spPr>
          <a:xfrm>
            <a:off x="5252949" y="1787836"/>
            <a:ext cx="4753077" cy="413415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CC05104-C584-43CA-9A3A-A0EBE28270BC}"/>
              </a:ext>
            </a:extLst>
          </p:cNvPr>
          <p:cNvSpPr txBox="1"/>
          <p:nvPr/>
        </p:nvSpPr>
        <p:spPr>
          <a:xfrm>
            <a:off x="512749" y="1539433"/>
            <a:ext cx="3339834" cy="39059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7000"/>
              </a:lnSpc>
              <a:spcBef>
                <a:spcPts val="400"/>
              </a:spcBef>
              <a:spcAft>
                <a:spcPts val="800"/>
              </a:spcAft>
              <a:buClr>
                <a:srgbClr val="2DA2BF"/>
              </a:buClr>
              <a:buSzPct val="68000"/>
              <a:buFont typeface="Wingdings 3"/>
              <a:buChar char=""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indent="-342900" fontAlgn="auto">
              <a:lnSpc>
                <a:spcPct val="87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"/>
              <a:tabLst/>
              <a:defRPr/>
            </a:pPr>
            <a:r>
              <a:rPr lang="en-GB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Drop-off time is 9.15 - 9.30am.</a:t>
            </a:r>
          </a:p>
          <a:p>
            <a:pPr marL="342900" marR="0" indent="-342900" fontAlgn="auto">
              <a:lnSpc>
                <a:spcPct val="87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"/>
              <a:tabLst/>
              <a:defRPr/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Allow plenty of time for your journey.</a:t>
            </a:r>
          </a:p>
          <a:p>
            <a:pPr marL="342900" marR="0" indent="-342900" fontAlgn="auto">
              <a:lnSpc>
                <a:spcPct val="87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"/>
              <a:tabLst/>
              <a:defRPr/>
            </a:pPr>
            <a:r>
              <a:rPr lang="en-GB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The maximum speed is 5mph.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8B10AC-F768-3E15-11D3-CF54EE14EC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7823" y="177700"/>
            <a:ext cx="2109399" cy="11827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5F9A0B-BD26-A31D-A366-83745671A3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2793" y="4239277"/>
            <a:ext cx="1237595" cy="11827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EA21DD3-1AF7-0AE6-B9A1-096695707CDB}"/>
              </a:ext>
            </a:extLst>
          </p:cNvPr>
          <p:cNvSpPr txBox="1"/>
          <p:nvPr/>
        </p:nvSpPr>
        <p:spPr>
          <a:xfrm rot="2139811">
            <a:off x="5190258" y="4761099"/>
            <a:ext cx="17923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Templeton Auditorium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FC8D689-D324-7638-AC2F-5CA08CDCED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0407" y="3944523"/>
            <a:ext cx="1365622" cy="7193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C29C59C-4C84-3DEC-35A3-41C20FB71D23}"/>
              </a:ext>
            </a:extLst>
          </p:cNvPr>
          <p:cNvSpPr/>
          <p:nvPr/>
        </p:nvSpPr>
        <p:spPr>
          <a:xfrm>
            <a:off x="6601541" y="3424511"/>
            <a:ext cx="1368152" cy="396632"/>
          </a:xfrm>
          <a:prstGeom prst="rect">
            <a:avLst/>
          </a:prstGeom>
          <a:solidFill>
            <a:srgbClr val="00B05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Library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13DE37-3B3D-CD16-402B-45C4BEE73970}"/>
              </a:ext>
            </a:extLst>
          </p:cNvPr>
          <p:cNvSpPr txBox="1"/>
          <p:nvPr/>
        </p:nvSpPr>
        <p:spPr>
          <a:xfrm rot="16200000">
            <a:off x="8871227" y="3209031"/>
            <a:ext cx="461665" cy="118182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vert="vert"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Reception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2095AD-17FD-537F-83B0-9CCEF2FFFEBF}"/>
              </a:ext>
            </a:extLst>
          </p:cNvPr>
          <p:cNvSpPr txBox="1"/>
          <p:nvPr/>
        </p:nvSpPr>
        <p:spPr>
          <a:xfrm>
            <a:off x="8198394" y="2810312"/>
            <a:ext cx="773160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GB" b="1" dirty="0"/>
              <a:t>QUAD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BE71B3C-DF4D-3B4B-CCF9-036907378D3D}"/>
              </a:ext>
            </a:extLst>
          </p:cNvPr>
          <p:cNvSpPr/>
          <p:nvPr/>
        </p:nvSpPr>
        <p:spPr>
          <a:xfrm>
            <a:off x="8336297" y="4830640"/>
            <a:ext cx="1531526" cy="396632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New Building</a:t>
            </a:r>
          </a:p>
        </p:txBody>
      </p:sp>
    </p:spTree>
    <p:extLst>
      <p:ext uri="{BB962C8B-B14F-4D97-AF65-F5344CB8AC3E}">
        <p14:creationId xmlns:p14="http://schemas.microsoft.com/office/powerpoint/2010/main" val="20280770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51194" y="511728"/>
            <a:ext cx="10058400" cy="1182726"/>
          </a:xfrm>
        </p:spPr>
        <p:txBody>
          <a:bodyPr>
            <a:normAutofit/>
          </a:bodyPr>
          <a:lstStyle/>
          <a:p>
            <a:r>
              <a:rPr lang="en-GB" sz="7200" b="1" dirty="0">
                <a:solidFill>
                  <a:schemeClr val="accent4">
                    <a:lumMod val="75000"/>
                  </a:schemeClr>
                </a:solidFill>
              </a:rPr>
              <a:t>Humphreys Hall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8B10AC-F768-3E15-11D3-CF54EE14EC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7823" y="177700"/>
            <a:ext cx="2109399" cy="11827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6D6785-28E8-F32E-584E-CACADD1C94A5}"/>
              </a:ext>
            </a:extLst>
          </p:cNvPr>
          <p:cNvSpPr txBox="1"/>
          <p:nvPr/>
        </p:nvSpPr>
        <p:spPr>
          <a:xfrm>
            <a:off x="1137731" y="2265492"/>
            <a:ext cx="2950744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/>
              <a:t>Portstewart</a:t>
            </a:r>
          </a:p>
          <a:p>
            <a:r>
              <a:rPr lang="en-GB" sz="4400" b="1" dirty="0"/>
              <a:t>Millburn</a:t>
            </a:r>
          </a:p>
          <a:p>
            <a:r>
              <a:rPr lang="en-GB" sz="4400" b="1" dirty="0" err="1"/>
              <a:t>Carnalridge</a:t>
            </a:r>
            <a:endParaRPr lang="en-GB" sz="4400" b="1" dirty="0"/>
          </a:p>
          <a:p>
            <a:r>
              <a:rPr lang="en-GB" sz="4400" b="1" dirty="0"/>
              <a:t>Macosquin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5F6869-84D7-A14F-B242-AAD19ACD762B}"/>
              </a:ext>
            </a:extLst>
          </p:cNvPr>
          <p:cNvSpPr txBox="1"/>
          <p:nvPr/>
        </p:nvSpPr>
        <p:spPr>
          <a:xfrm>
            <a:off x="4609058" y="1926938"/>
            <a:ext cx="3083088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 err="1"/>
              <a:t>Millstrand</a:t>
            </a:r>
            <a:endParaRPr lang="en-GB" sz="4400" b="1" dirty="0"/>
          </a:p>
          <a:p>
            <a:r>
              <a:rPr lang="en-GB" sz="4400" b="1" dirty="0"/>
              <a:t>Garvagh</a:t>
            </a:r>
          </a:p>
          <a:p>
            <a:r>
              <a:rPr lang="en-GB" sz="4400" b="1" dirty="0" err="1"/>
              <a:t>Ballysally</a:t>
            </a:r>
            <a:endParaRPr lang="en-GB" sz="4400" b="1" dirty="0"/>
          </a:p>
          <a:p>
            <a:r>
              <a:rPr lang="en-GB" sz="4400" b="1" dirty="0"/>
              <a:t>Killowen</a:t>
            </a:r>
          </a:p>
          <a:p>
            <a:r>
              <a:rPr lang="en-GB" sz="4400" b="1" dirty="0" err="1"/>
              <a:t>Harpur’s</a:t>
            </a:r>
            <a:r>
              <a:rPr lang="en-GB" sz="4400" b="1" dirty="0"/>
              <a:t> Hill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328FB6-B500-941E-957F-685BC9203ADD}"/>
              </a:ext>
            </a:extLst>
          </p:cNvPr>
          <p:cNvSpPr txBox="1"/>
          <p:nvPr/>
        </p:nvSpPr>
        <p:spPr>
          <a:xfrm>
            <a:off x="7846155" y="2265492"/>
            <a:ext cx="3208115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400" b="1" dirty="0" err="1"/>
              <a:t>Damhead</a:t>
            </a:r>
            <a:endParaRPr lang="en-GB" sz="4400" b="1" dirty="0"/>
          </a:p>
          <a:p>
            <a:r>
              <a:rPr lang="en-GB" sz="4400" b="1" dirty="0" err="1"/>
              <a:t>Hezlett</a:t>
            </a:r>
            <a:endParaRPr lang="en-GB" sz="4400" b="1" dirty="0"/>
          </a:p>
          <a:p>
            <a:r>
              <a:rPr lang="en-GB" sz="4400" b="1" dirty="0"/>
              <a:t>Portrush</a:t>
            </a:r>
          </a:p>
          <a:p>
            <a:r>
              <a:rPr lang="en-GB" sz="4400" b="1" dirty="0"/>
              <a:t>St Malachy’s</a:t>
            </a:r>
          </a:p>
        </p:txBody>
      </p:sp>
    </p:spTree>
    <p:extLst>
      <p:ext uri="{BB962C8B-B14F-4D97-AF65-F5344CB8AC3E}">
        <p14:creationId xmlns:p14="http://schemas.microsoft.com/office/powerpoint/2010/main" val="11201703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26027" y="361735"/>
            <a:ext cx="10058400" cy="1412888"/>
          </a:xfrm>
        </p:spPr>
        <p:txBody>
          <a:bodyPr anchor="ctr">
            <a:normAutofit/>
          </a:bodyPr>
          <a:lstStyle/>
          <a:p>
            <a:r>
              <a:rPr lang="en-GB" sz="7200" b="1" dirty="0">
                <a:solidFill>
                  <a:schemeClr val="accent4">
                    <a:lumMod val="75000"/>
                  </a:schemeClr>
                </a:solidFill>
              </a:rPr>
              <a:t>Templeton Auditorium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8B10AC-F768-3E15-11D3-CF54EE14EC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7823" y="177700"/>
            <a:ext cx="2109399" cy="11827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24B823-E9BE-BFFA-ADC3-B152CCE37CD5}"/>
              </a:ext>
            </a:extLst>
          </p:cNvPr>
          <p:cNvSpPr txBox="1"/>
          <p:nvPr/>
        </p:nvSpPr>
        <p:spPr>
          <a:xfrm>
            <a:off x="3048699" y="2775163"/>
            <a:ext cx="6094602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400" b="1" dirty="0"/>
              <a:t>DH Christie</a:t>
            </a:r>
          </a:p>
          <a:p>
            <a:endParaRPr lang="en-GB" sz="4400" b="1" dirty="0"/>
          </a:p>
          <a:p>
            <a:r>
              <a:rPr lang="en-GB" sz="4400" b="1" dirty="0"/>
              <a:t>Irish Society</a:t>
            </a:r>
          </a:p>
        </p:txBody>
      </p:sp>
    </p:spTree>
    <p:extLst>
      <p:ext uri="{BB962C8B-B14F-4D97-AF65-F5344CB8AC3E}">
        <p14:creationId xmlns:p14="http://schemas.microsoft.com/office/powerpoint/2010/main" val="13094684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60251" y="546292"/>
            <a:ext cx="10058400" cy="1412888"/>
          </a:xfrm>
        </p:spPr>
        <p:txBody>
          <a:bodyPr anchor="ctr">
            <a:noAutofit/>
          </a:bodyPr>
          <a:lstStyle/>
          <a:p>
            <a:r>
              <a:rPr lang="en-GB" sz="7200" b="1" dirty="0">
                <a:solidFill>
                  <a:schemeClr val="accent4">
                    <a:lumMod val="75000"/>
                  </a:schemeClr>
                </a:solidFill>
              </a:rPr>
              <a:t>Library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8B10AC-F768-3E15-11D3-CF54EE14EC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7823" y="177700"/>
            <a:ext cx="2109399" cy="11827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D5E9CD-5482-8E2D-B5FC-B81EFCE70241}"/>
              </a:ext>
            </a:extLst>
          </p:cNvPr>
          <p:cNvSpPr txBox="1"/>
          <p:nvPr/>
        </p:nvSpPr>
        <p:spPr>
          <a:xfrm>
            <a:off x="1299911" y="1766233"/>
            <a:ext cx="6094602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/>
              <a:t>Bush Valley</a:t>
            </a:r>
          </a:p>
          <a:p>
            <a:r>
              <a:rPr lang="en-GB" sz="3600" b="1" dirty="0" err="1"/>
              <a:t>Carhill</a:t>
            </a:r>
            <a:endParaRPr lang="en-GB" sz="3600" b="1" dirty="0"/>
          </a:p>
          <a:p>
            <a:r>
              <a:rPr lang="en-GB" sz="3600" b="1" dirty="0" err="1"/>
              <a:t>Culcrow</a:t>
            </a:r>
            <a:endParaRPr lang="en-GB" sz="3600" b="1" dirty="0"/>
          </a:p>
          <a:p>
            <a:r>
              <a:rPr lang="en-GB" sz="3600" b="1" dirty="0" err="1"/>
              <a:t>Fletonfleet</a:t>
            </a:r>
            <a:endParaRPr lang="en-GB" sz="3600" b="1" dirty="0"/>
          </a:p>
          <a:p>
            <a:r>
              <a:rPr lang="en-GB" sz="3600" b="1" dirty="0" err="1"/>
              <a:t>Ingham</a:t>
            </a:r>
            <a:endParaRPr lang="en-GB" sz="3600" b="1" dirty="0"/>
          </a:p>
          <a:p>
            <a:r>
              <a:rPr lang="en-GB" sz="3600" b="1" dirty="0" err="1"/>
              <a:t>Kilmoyle</a:t>
            </a:r>
            <a:endParaRPr lang="en-GB" sz="3600" b="1" dirty="0"/>
          </a:p>
          <a:p>
            <a:r>
              <a:rPr lang="en-GB" sz="3600" b="1" dirty="0"/>
              <a:t>Bushmills</a:t>
            </a:r>
          </a:p>
          <a:p>
            <a:r>
              <a:rPr lang="en-GB" sz="3600" b="1" dirty="0" err="1"/>
              <a:t>Castleroe</a:t>
            </a:r>
            <a:endParaRPr lang="en-GB" sz="36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CF3BE8-52AC-F478-BE43-F3D51135848B}"/>
              </a:ext>
            </a:extLst>
          </p:cNvPr>
          <p:cNvSpPr txBox="1"/>
          <p:nvPr/>
        </p:nvSpPr>
        <p:spPr>
          <a:xfrm>
            <a:off x="5263709" y="1766233"/>
            <a:ext cx="6094602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/>
              <a:t>St Colum’s</a:t>
            </a:r>
          </a:p>
          <a:p>
            <a:r>
              <a:rPr lang="en-GB" sz="3600" b="1" dirty="0" err="1"/>
              <a:t>Ballytober</a:t>
            </a:r>
            <a:endParaRPr lang="en-GB" sz="3600" b="1" dirty="0"/>
          </a:p>
          <a:p>
            <a:r>
              <a:rPr lang="en-GB" sz="3600" b="1" dirty="0" err="1"/>
              <a:t>Knockahollet</a:t>
            </a:r>
            <a:endParaRPr lang="en-GB" sz="3600" b="1" dirty="0"/>
          </a:p>
          <a:p>
            <a:r>
              <a:rPr lang="en-GB" sz="3600" b="1" dirty="0" err="1"/>
              <a:t>Lislagan</a:t>
            </a:r>
            <a:endParaRPr lang="en-GB" sz="3600" b="1" dirty="0"/>
          </a:p>
          <a:p>
            <a:r>
              <a:rPr lang="en-GB" sz="3600" b="1" dirty="0" err="1"/>
              <a:t>Straidbilly</a:t>
            </a:r>
            <a:endParaRPr lang="en-GB" sz="3600" b="1" dirty="0"/>
          </a:p>
          <a:p>
            <a:r>
              <a:rPr lang="en-GB" sz="3600" b="1" dirty="0" err="1"/>
              <a:t>Dunseverick</a:t>
            </a:r>
            <a:endParaRPr lang="en-GB" sz="3600" b="1" dirty="0"/>
          </a:p>
          <a:p>
            <a:r>
              <a:rPr lang="en-GB" sz="3600" b="1" dirty="0"/>
              <a:t>Ballymoney Model</a:t>
            </a:r>
          </a:p>
          <a:p>
            <a:r>
              <a:rPr lang="en-GB" sz="3600" b="1" dirty="0" err="1"/>
              <a:t>Gorran</a:t>
            </a:r>
            <a:endParaRPr lang="en-GB" sz="3600" b="1" dirty="0"/>
          </a:p>
        </p:txBody>
      </p:sp>
    </p:spTree>
    <p:extLst>
      <p:ext uri="{BB962C8B-B14F-4D97-AF65-F5344CB8AC3E}">
        <p14:creationId xmlns:p14="http://schemas.microsoft.com/office/powerpoint/2010/main" val="3458421614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Violet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</TotalTime>
  <Words>1215</Words>
  <Application>Microsoft Office PowerPoint</Application>
  <PresentationFormat>Widescreen</PresentationFormat>
  <Paragraphs>251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Arial</vt:lpstr>
      <vt:lpstr>Arial Rounded MT Bold</vt:lpstr>
      <vt:lpstr>Calibri</vt:lpstr>
      <vt:lpstr>Calibri Light</vt:lpstr>
      <vt:lpstr>Courier New</vt:lpstr>
      <vt:lpstr>Lucida Sans Unicode</vt:lpstr>
      <vt:lpstr>Symbol</vt:lpstr>
      <vt:lpstr>Wingdings</vt:lpstr>
      <vt:lpstr>Wingdings 3</vt:lpstr>
      <vt:lpstr>Retrospect</vt:lpstr>
      <vt:lpstr>                                                                                                                               SEAG Entrance Assessment 2025 Familiarisation</vt:lpstr>
      <vt:lpstr>Welcome to P7 Pupils and Parents</vt:lpstr>
      <vt:lpstr>Saturday, 15th and 22nd November 2025 </vt:lpstr>
      <vt:lpstr>Information Pack</vt:lpstr>
      <vt:lpstr>Getting Organised - Reminders</vt:lpstr>
      <vt:lpstr>   Drop-Off </vt:lpstr>
      <vt:lpstr>Humphreys Hall</vt:lpstr>
      <vt:lpstr>Templeton Auditorium</vt:lpstr>
      <vt:lpstr>Library</vt:lpstr>
      <vt:lpstr>Pupils with Access Arrangements</vt:lpstr>
      <vt:lpstr>   Assessment Locations </vt:lpstr>
      <vt:lpstr>Drop-Off</vt:lpstr>
      <vt:lpstr>What happens next?</vt:lpstr>
      <vt:lpstr>Entrance Assessment - Practice Test Section</vt:lpstr>
      <vt:lpstr>Entrance Assessment - Main Test Section</vt:lpstr>
      <vt:lpstr>Entrance Assessment - Main Test Section - Timings</vt:lpstr>
      <vt:lpstr>Pick-Up</vt:lpstr>
      <vt:lpstr>P7 Pupils</vt:lpstr>
      <vt:lpstr>Access Arrangements</vt:lpstr>
      <vt:lpstr>   ‘What If’ Scenarios </vt:lpstr>
      <vt:lpstr>Familiarisation</vt:lpstr>
      <vt:lpstr>SEAG Outcomes </vt:lpstr>
      <vt:lpstr>PowerPoint Presentation</vt:lpstr>
      <vt:lpstr>Special Circumstances/Provision</vt:lpstr>
      <vt:lpstr>After Results</vt:lpstr>
      <vt:lpstr>Open Night </vt:lpstr>
      <vt:lpstr>PowerPoint Presentation</vt:lpstr>
    </vt:vector>
  </TitlesOfParts>
  <Company>C2k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Our Lady and St Patrick’s College, Knock                                                                                                                           Welcome – Principal’s Address</dc:title>
  <dc:creator>D McLaughlin</dc:creator>
  <cp:lastModifiedBy>D Carruthers</cp:lastModifiedBy>
  <cp:revision>156</cp:revision>
  <cp:lastPrinted>2025-10-16T11:03:23Z</cp:lastPrinted>
  <dcterms:created xsi:type="dcterms:W3CDTF">2020-12-18T08:08:31Z</dcterms:created>
  <dcterms:modified xsi:type="dcterms:W3CDTF">2025-10-16T14:10:50Z</dcterms:modified>
</cp:coreProperties>
</file>