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1" r:id="rId3"/>
    <p:sldId id="258" r:id="rId4"/>
    <p:sldId id="316" r:id="rId5"/>
    <p:sldId id="317" r:id="rId6"/>
    <p:sldId id="336" r:id="rId7"/>
    <p:sldId id="340" r:id="rId8"/>
    <p:sldId id="341" r:id="rId9"/>
    <p:sldId id="343" r:id="rId10"/>
    <p:sldId id="263" r:id="rId11"/>
    <p:sldId id="270" r:id="rId12"/>
    <p:sldId id="259" r:id="rId13"/>
    <p:sldId id="334" r:id="rId14"/>
    <p:sldId id="335" r:id="rId15"/>
    <p:sldId id="293" r:id="rId16"/>
    <p:sldId id="261" r:id="rId17"/>
    <p:sldId id="269" r:id="rId18"/>
    <p:sldId id="290" r:id="rId19"/>
    <p:sldId id="330" r:id="rId20"/>
    <p:sldId id="262" r:id="rId21"/>
    <p:sldId id="338" r:id="rId22"/>
    <p:sldId id="329" r:id="rId23"/>
    <p:sldId id="344" r:id="rId24"/>
    <p:sldId id="345" r:id="rId25"/>
    <p:sldId id="314" r:id="rId26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53949" autoAdjust="0"/>
  </p:normalViewPr>
  <p:slideViewPr>
    <p:cSldViewPr snapToGrid="0">
      <p:cViewPr varScale="1">
        <p:scale>
          <a:sx n="48" d="100"/>
          <a:sy n="48" d="100"/>
        </p:scale>
        <p:origin x="219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84"/>
    </p:cViewPr>
  </p:sorterViewPr>
  <p:notesViewPr>
    <p:cSldViewPr snapToGrid="0">
      <p:cViewPr varScale="1">
        <p:scale>
          <a:sx n="64" d="100"/>
          <a:sy n="64" d="100"/>
        </p:scale>
        <p:origin x="339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84BD8C-99BA-4E3C-99EF-64D2B9AC19E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7E54664E-821D-414B-9F60-C2903A05F64A}">
      <dgm:prSet custT="1"/>
      <dgm:spPr/>
      <dgm:t>
        <a:bodyPr/>
        <a:lstStyle/>
        <a:p>
          <a:r>
            <a:rPr lang="en-GB" sz="3200" dirty="0">
              <a:latin typeface="Arial" panose="020B0604020202020204" pitchFamily="34" charset="0"/>
              <a:cs typeface="Arial" panose="020B0604020202020204" pitchFamily="34" charset="0"/>
            </a:rPr>
            <a:t>Increase in cut-off score; AQE 92, SEAG 181</a:t>
          </a:r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AE0F90-555A-4CEE-A00E-73DEFC0732F2}" type="parTrans" cxnId="{1EE1C664-EE0C-4F57-99AA-F0BE96772FD8}">
      <dgm:prSet/>
      <dgm:spPr/>
      <dgm:t>
        <a:bodyPr/>
        <a:lstStyle/>
        <a:p>
          <a:endParaRPr lang="en-US"/>
        </a:p>
      </dgm:t>
    </dgm:pt>
    <dgm:pt modelId="{C68E459C-22E0-40DA-B92D-61A47277A91C}" type="sibTrans" cxnId="{1EE1C664-EE0C-4F57-99AA-F0BE96772FD8}">
      <dgm:prSet/>
      <dgm:spPr/>
      <dgm:t>
        <a:bodyPr/>
        <a:lstStyle/>
        <a:p>
          <a:endParaRPr lang="en-US"/>
        </a:p>
      </dgm:t>
    </dgm:pt>
    <dgm:pt modelId="{CD618638-B640-4247-9CC7-713FD74FAC39}">
      <dgm:prSet custT="1"/>
      <dgm:spPr/>
      <dgm:t>
        <a:bodyPr/>
        <a:lstStyle/>
        <a:p>
          <a:r>
            <a:rPr lang="en-GB" sz="3200" dirty="0"/>
            <a:t>Increase in highest score; AQE 130, SEAG 282</a:t>
          </a:r>
          <a:r>
            <a:rPr lang="en-GB" sz="1900" dirty="0"/>
            <a:t>.</a:t>
          </a:r>
          <a:endParaRPr lang="en-US" sz="1900" dirty="0"/>
        </a:p>
      </dgm:t>
    </dgm:pt>
    <dgm:pt modelId="{309E876B-3730-4462-8D42-B29B6408A353}" type="parTrans" cxnId="{B204612B-B94A-4E5E-B6EF-E18F141E0985}">
      <dgm:prSet/>
      <dgm:spPr/>
      <dgm:t>
        <a:bodyPr/>
        <a:lstStyle/>
        <a:p>
          <a:endParaRPr lang="en-US"/>
        </a:p>
      </dgm:t>
    </dgm:pt>
    <dgm:pt modelId="{0D85EA1A-6028-4BD3-9DB1-F0480B525BDA}" type="sibTrans" cxnId="{B204612B-B94A-4E5E-B6EF-E18F141E0985}">
      <dgm:prSet/>
      <dgm:spPr/>
      <dgm:t>
        <a:bodyPr/>
        <a:lstStyle/>
        <a:p>
          <a:endParaRPr lang="en-US"/>
        </a:p>
      </dgm:t>
    </dgm:pt>
    <dgm:pt modelId="{D3D35D4D-2D1A-4CA3-BCAB-FD779A7D650E}">
      <dgm:prSet custT="1"/>
      <dgm:spPr/>
      <dgm:t>
        <a:bodyPr/>
        <a:lstStyle/>
        <a:p>
          <a:r>
            <a:rPr lang="en-GB" sz="3200" dirty="0"/>
            <a:t>Increase in number of higher scores</a:t>
          </a:r>
          <a:r>
            <a:rPr lang="en-GB" sz="1900" dirty="0"/>
            <a:t>.</a:t>
          </a:r>
          <a:endParaRPr lang="en-US" sz="1900" dirty="0"/>
        </a:p>
      </dgm:t>
    </dgm:pt>
    <dgm:pt modelId="{9D01C54B-88B8-47B0-9A39-3EE77B7D09E0}" type="parTrans" cxnId="{650C110F-067C-4678-B5D7-B505C181EE4B}">
      <dgm:prSet/>
      <dgm:spPr/>
      <dgm:t>
        <a:bodyPr/>
        <a:lstStyle/>
        <a:p>
          <a:endParaRPr lang="en-US"/>
        </a:p>
      </dgm:t>
    </dgm:pt>
    <dgm:pt modelId="{EE899A0C-A9DF-4EAB-AB54-A17CE48AE128}" type="sibTrans" cxnId="{650C110F-067C-4678-B5D7-B505C181EE4B}">
      <dgm:prSet/>
      <dgm:spPr/>
      <dgm:t>
        <a:bodyPr/>
        <a:lstStyle/>
        <a:p>
          <a:endParaRPr lang="en-US"/>
        </a:p>
      </dgm:t>
    </dgm:pt>
    <dgm:pt modelId="{01D5D11D-E53B-4DA4-940E-9B87E9216619}">
      <dgm:prSet custT="1"/>
      <dgm:spPr/>
      <dgm:t>
        <a:bodyPr/>
        <a:lstStyle/>
        <a:p>
          <a:r>
            <a:rPr lang="en-GB" sz="3200" dirty="0"/>
            <a:t>Decrease in number of lower scores</a:t>
          </a:r>
          <a:r>
            <a:rPr lang="en-GB" sz="1900" dirty="0"/>
            <a:t>.</a:t>
          </a:r>
          <a:endParaRPr lang="en-US" sz="1900" dirty="0"/>
        </a:p>
      </dgm:t>
    </dgm:pt>
    <dgm:pt modelId="{0FCD1C3C-A48F-4016-9FBF-7053CF7A6448}" type="parTrans" cxnId="{A8902BE7-EEAE-4FC8-BFB0-BF09B9D6BCAF}">
      <dgm:prSet/>
      <dgm:spPr/>
      <dgm:t>
        <a:bodyPr/>
        <a:lstStyle/>
        <a:p>
          <a:endParaRPr lang="en-US"/>
        </a:p>
      </dgm:t>
    </dgm:pt>
    <dgm:pt modelId="{1981D3B6-C950-41AC-B115-466873BD1311}" type="sibTrans" cxnId="{A8902BE7-EEAE-4FC8-BFB0-BF09B9D6BCAF}">
      <dgm:prSet/>
      <dgm:spPr/>
      <dgm:t>
        <a:bodyPr/>
        <a:lstStyle/>
        <a:p>
          <a:endParaRPr lang="en-US"/>
        </a:p>
      </dgm:t>
    </dgm:pt>
    <dgm:pt modelId="{FC1FA311-E45E-4BC9-993B-04D67FFAE7E7}">
      <dgm:prSet custT="1"/>
      <dgm:spPr/>
      <dgm:t>
        <a:bodyPr/>
        <a:lstStyle/>
        <a:p>
          <a:r>
            <a:rPr lang="en-GB" sz="3200" dirty="0"/>
            <a:t>Increase in first preferences; 182</a:t>
          </a:r>
          <a:r>
            <a:rPr lang="en-GB" sz="1900" dirty="0"/>
            <a:t> </a:t>
          </a:r>
          <a:endParaRPr lang="en-US" sz="1900" dirty="0"/>
        </a:p>
      </dgm:t>
    </dgm:pt>
    <dgm:pt modelId="{22BFAD78-D93B-43F5-AFCD-BA06A182845E}" type="parTrans" cxnId="{15159869-4507-498A-8613-70A871C57947}">
      <dgm:prSet/>
      <dgm:spPr/>
      <dgm:t>
        <a:bodyPr/>
        <a:lstStyle/>
        <a:p>
          <a:endParaRPr lang="en-US"/>
        </a:p>
      </dgm:t>
    </dgm:pt>
    <dgm:pt modelId="{4EE74ECE-1932-4288-8B4F-382CC14D333C}" type="sibTrans" cxnId="{15159869-4507-498A-8613-70A871C57947}">
      <dgm:prSet/>
      <dgm:spPr/>
      <dgm:t>
        <a:bodyPr/>
        <a:lstStyle/>
        <a:p>
          <a:endParaRPr lang="en-US"/>
        </a:p>
      </dgm:t>
    </dgm:pt>
    <dgm:pt modelId="{96C7D25B-9465-4C43-A4AF-CBC02B529D46}" type="pres">
      <dgm:prSet presAssocID="{0C84BD8C-99BA-4E3C-99EF-64D2B9AC19EC}" presName="root" presStyleCnt="0">
        <dgm:presLayoutVars>
          <dgm:dir/>
          <dgm:resizeHandles val="exact"/>
        </dgm:presLayoutVars>
      </dgm:prSet>
      <dgm:spPr/>
    </dgm:pt>
    <dgm:pt modelId="{1E7D7EEC-ECA4-4A0C-A564-9C2E9720FC27}" type="pres">
      <dgm:prSet presAssocID="{7E54664E-821D-414B-9F60-C2903A05F64A}" presName="compNode" presStyleCnt="0"/>
      <dgm:spPr/>
    </dgm:pt>
    <dgm:pt modelId="{F7674C12-D119-472B-9D4C-C964C5CEC1A1}" type="pres">
      <dgm:prSet presAssocID="{7E54664E-821D-414B-9F60-C2903A05F64A}" presName="bgRect" presStyleLbl="bgShp" presStyleIdx="0" presStyleCnt="5"/>
      <dgm:spPr/>
    </dgm:pt>
    <dgm:pt modelId="{69BEEC3E-A8D3-40E8-AB02-1D42E3FC9C7C}" type="pres">
      <dgm:prSet presAssocID="{7E54664E-821D-414B-9F60-C2903A05F64A}" presName="iconRect" presStyleLbl="node1" presStyleIdx="0" presStyleCnt="5" custFlipHor="1" custScaleX="22041" custScaleY="26876"/>
      <dgm:spPr>
        <a:blipFill rotWithShape="1">
          <a:blip xmlns:r="http://schemas.openxmlformats.org/officeDocument/2006/relationships" r:embed="rId1"/>
          <a:srcRect/>
          <a:stretch>
            <a:fillRect l="-58000" r="-58000"/>
          </a:stretch>
        </a:blipFill>
        <a:ln>
          <a:noFill/>
        </a:ln>
      </dgm:spPr>
    </dgm:pt>
    <dgm:pt modelId="{FA1D9EC8-46AA-4E90-8F6F-9F9757E6E40B}" type="pres">
      <dgm:prSet presAssocID="{7E54664E-821D-414B-9F60-C2903A05F64A}" presName="spaceRect" presStyleCnt="0"/>
      <dgm:spPr/>
    </dgm:pt>
    <dgm:pt modelId="{31F574BA-564D-4E06-8207-3CDA5B622A4C}" type="pres">
      <dgm:prSet presAssocID="{7E54664E-821D-414B-9F60-C2903A05F64A}" presName="parTx" presStyleLbl="revTx" presStyleIdx="0" presStyleCnt="5" custLinFactNeighborX="0" custLinFactNeighborY="7391">
        <dgm:presLayoutVars>
          <dgm:chMax val="0"/>
          <dgm:chPref val="0"/>
        </dgm:presLayoutVars>
      </dgm:prSet>
      <dgm:spPr/>
    </dgm:pt>
    <dgm:pt modelId="{97CB67C3-C1AF-4794-8088-AEEBC00250EB}" type="pres">
      <dgm:prSet presAssocID="{C68E459C-22E0-40DA-B92D-61A47277A91C}" presName="sibTrans" presStyleCnt="0"/>
      <dgm:spPr/>
    </dgm:pt>
    <dgm:pt modelId="{0FAA0634-375F-4252-98A4-FCE6B2BA6BC4}" type="pres">
      <dgm:prSet presAssocID="{CD618638-B640-4247-9CC7-713FD74FAC39}" presName="compNode" presStyleCnt="0"/>
      <dgm:spPr/>
    </dgm:pt>
    <dgm:pt modelId="{CBA4A485-B23A-4D5D-9577-1E147C897B7E}" type="pres">
      <dgm:prSet presAssocID="{CD618638-B640-4247-9CC7-713FD74FAC39}" presName="bgRect" presStyleLbl="bgShp" presStyleIdx="1" presStyleCnt="5"/>
      <dgm:spPr/>
    </dgm:pt>
    <dgm:pt modelId="{52CEBB9C-782F-4FAB-99C0-1F4F2B0AD19E}" type="pres">
      <dgm:prSet presAssocID="{CD618638-B640-4247-9CC7-713FD74FAC39}" presName="iconRect" presStyleLbl="node1" presStyleIdx="1" presStyleCnt="5" custFlipVert="0" custFlipHor="1" custScaleX="22042" custScaleY="30594"/>
      <dgm:spPr>
        <a:ln>
          <a:noFill/>
        </a:ln>
      </dgm:spPr>
    </dgm:pt>
    <dgm:pt modelId="{EE18DC31-7B0C-4B09-942B-AC4985FBAA09}" type="pres">
      <dgm:prSet presAssocID="{CD618638-B640-4247-9CC7-713FD74FAC39}" presName="spaceRect" presStyleCnt="0"/>
      <dgm:spPr/>
    </dgm:pt>
    <dgm:pt modelId="{0C8E5C73-87BD-4D16-998B-CE79E60915ED}" type="pres">
      <dgm:prSet presAssocID="{CD618638-B640-4247-9CC7-713FD74FAC39}" presName="parTx" presStyleLbl="revTx" presStyleIdx="1" presStyleCnt="5">
        <dgm:presLayoutVars>
          <dgm:chMax val="0"/>
          <dgm:chPref val="0"/>
        </dgm:presLayoutVars>
      </dgm:prSet>
      <dgm:spPr/>
    </dgm:pt>
    <dgm:pt modelId="{43D0C310-5F90-4399-B806-0011475DBA5E}" type="pres">
      <dgm:prSet presAssocID="{0D85EA1A-6028-4BD3-9DB1-F0480B525BDA}" presName="sibTrans" presStyleCnt="0"/>
      <dgm:spPr/>
    </dgm:pt>
    <dgm:pt modelId="{ED9EE867-3FA1-4DD6-B526-26B3EFB48E5E}" type="pres">
      <dgm:prSet presAssocID="{D3D35D4D-2D1A-4CA3-BCAB-FD779A7D650E}" presName="compNode" presStyleCnt="0"/>
      <dgm:spPr/>
    </dgm:pt>
    <dgm:pt modelId="{CFFD4CE2-9502-4613-93D6-46A75F201E1F}" type="pres">
      <dgm:prSet presAssocID="{D3D35D4D-2D1A-4CA3-BCAB-FD779A7D650E}" presName="bgRect" presStyleLbl="bgShp" presStyleIdx="2" presStyleCnt="5" custLinFactNeighborX="3845" custLinFactNeighborY="-812"/>
      <dgm:spPr/>
    </dgm:pt>
    <dgm:pt modelId="{605D0190-7EB7-4403-A203-6B5B63A79FBD}" type="pres">
      <dgm:prSet presAssocID="{D3D35D4D-2D1A-4CA3-BCAB-FD779A7D650E}" presName="iconRect" presStyleLbl="node1" presStyleIdx="2" presStyleCnt="5" custFlipVert="1" custFlipHor="1" custScaleX="18257" custScaleY="31859" custLinFactNeighborX="3280" custLinFactNeighborY="-36249"/>
      <dgm:spPr>
        <a:ln>
          <a:noFill/>
        </a:ln>
      </dgm:spPr>
    </dgm:pt>
    <dgm:pt modelId="{F1A9F413-522A-4DA0-8C8C-2AEF80D8B2C7}" type="pres">
      <dgm:prSet presAssocID="{D3D35D4D-2D1A-4CA3-BCAB-FD779A7D650E}" presName="spaceRect" presStyleCnt="0"/>
      <dgm:spPr/>
    </dgm:pt>
    <dgm:pt modelId="{D0013221-B0D0-4AFB-88D6-703C80F50241}" type="pres">
      <dgm:prSet presAssocID="{D3D35D4D-2D1A-4CA3-BCAB-FD779A7D650E}" presName="parTx" presStyleLbl="revTx" presStyleIdx="2" presStyleCnt="5">
        <dgm:presLayoutVars>
          <dgm:chMax val="0"/>
          <dgm:chPref val="0"/>
        </dgm:presLayoutVars>
      </dgm:prSet>
      <dgm:spPr/>
    </dgm:pt>
    <dgm:pt modelId="{721589FE-CA3C-4D44-8CC9-33D1A91E93DD}" type="pres">
      <dgm:prSet presAssocID="{EE899A0C-A9DF-4EAB-AB54-A17CE48AE128}" presName="sibTrans" presStyleCnt="0"/>
      <dgm:spPr/>
    </dgm:pt>
    <dgm:pt modelId="{0FAC4DD4-31EF-473E-8F22-7D1A3E93D1B9}" type="pres">
      <dgm:prSet presAssocID="{01D5D11D-E53B-4DA4-940E-9B87E9216619}" presName="compNode" presStyleCnt="0"/>
      <dgm:spPr/>
    </dgm:pt>
    <dgm:pt modelId="{9A873EA7-5B66-43D2-BA6E-69B3211D1E3F}" type="pres">
      <dgm:prSet presAssocID="{01D5D11D-E53B-4DA4-940E-9B87E9216619}" presName="bgRect" presStyleLbl="bgShp" presStyleIdx="3" presStyleCnt="5"/>
      <dgm:spPr/>
    </dgm:pt>
    <dgm:pt modelId="{087E9E13-78A1-401A-8E77-CED02CD7C08C}" type="pres">
      <dgm:prSet presAssocID="{01D5D11D-E53B-4DA4-940E-9B87E9216619}" presName="iconRect" presStyleLbl="node1" presStyleIdx="3" presStyleCnt="5" custFlipVert="0" custFlipHor="0" custScaleX="11477" custScaleY="15097" custLinFactNeighborX="2428" custLinFactNeighborY="-19685"/>
      <dgm:spPr>
        <a:ln>
          <a:noFill/>
        </a:ln>
      </dgm:spPr>
    </dgm:pt>
    <dgm:pt modelId="{1EDB1DD8-CF24-425B-99D1-E5B7E74C667C}" type="pres">
      <dgm:prSet presAssocID="{01D5D11D-E53B-4DA4-940E-9B87E9216619}" presName="spaceRect" presStyleCnt="0"/>
      <dgm:spPr/>
    </dgm:pt>
    <dgm:pt modelId="{05B5DA7B-FD12-4304-ABC0-FC0B16E47925}" type="pres">
      <dgm:prSet presAssocID="{01D5D11D-E53B-4DA4-940E-9B87E9216619}" presName="parTx" presStyleLbl="revTx" presStyleIdx="3" presStyleCnt="5">
        <dgm:presLayoutVars>
          <dgm:chMax val="0"/>
          <dgm:chPref val="0"/>
        </dgm:presLayoutVars>
      </dgm:prSet>
      <dgm:spPr/>
    </dgm:pt>
    <dgm:pt modelId="{813F017E-5560-4376-AEFE-D4BA341F3B76}" type="pres">
      <dgm:prSet presAssocID="{1981D3B6-C950-41AC-B115-466873BD1311}" presName="sibTrans" presStyleCnt="0"/>
      <dgm:spPr/>
    </dgm:pt>
    <dgm:pt modelId="{6A6B45CC-8E4F-46EC-A85F-1F0DE8C185F2}" type="pres">
      <dgm:prSet presAssocID="{FC1FA311-E45E-4BC9-993B-04D67FFAE7E7}" presName="compNode" presStyleCnt="0"/>
      <dgm:spPr/>
    </dgm:pt>
    <dgm:pt modelId="{4FE4EE0E-66F6-4FEA-9735-F85F64EBC1AD}" type="pres">
      <dgm:prSet presAssocID="{FC1FA311-E45E-4BC9-993B-04D67FFAE7E7}" presName="bgRect" presStyleLbl="bgShp" presStyleIdx="4" presStyleCnt="5" custLinFactNeighborX="1257" custLinFactNeighborY="-2662"/>
      <dgm:spPr/>
    </dgm:pt>
    <dgm:pt modelId="{7A98B723-377F-4774-A94F-0D10CAE90CAB}" type="pres">
      <dgm:prSet presAssocID="{FC1FA311-E45E-4BC9-993B-04D67FFAE7E7}" presName="iconRect" presStyleLbl="node1" presStyleIdx="4" presStyleCnt="5" custFlipVert="1" custFlipHor="1" custScaleX="25084" custScaleY="25611"/>
      <dgm:spPr>
        <a:ln>
          <a:noFill/>
        </a:ln>
      </dgm:spPr>
    </dgm:pt>
    <dgm:pt modelId="{5237BCF2-1D0E-4AFB-B9E0-F1C21339E0CF}" type="pres">
      <dgm:prSet presAssocID="{FC1FA311-E45E-4BC9-993B-04D67FFAE7E7}" presName="spaceRect" presStyleCnt="0"/>
      <dgm:spPr/>
    </dgm:pt>
    <dgm:pt modelId="{FB579515-1D48-41DE-BB6C-0D16176F4023}" type="pres">
      <dgm:prSet presAssocID="{FC1FA311-E45E-4BC9-993B-04D67FFAE7E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2A50B0F-B4CA-4780-B9EC-3BA5B40862A0}" type="presOf" srcId="{0C84BD8C-99BA-4E3C-99EF-64D2B9AC19EC}" destId="{96C7D25B-9465-4C43-A4AF-CBC02B529D46}" srcOrd="0" destOrd="0" presId="urn:microsoft.com/office/officeart/2018/2/layout/IconVerticalSolidList"/>
    <dgm:cxn modelId="{650C110F-067C-4678-B5D7-B505C181EE4B}" srcId="{0C84BD8C-99BA-4E3C-99EF-64D2B9AC19EC}" destId="{D3D35D4D-2D1A-4CA3-BCAB-FD779A7D650E}" srcOrd="2" destOrd="0" parTransId="{9D01C54B-88B8-47B0-9A39-3EE77B7D09E0}" sibTransId="{EE899A0C-A9DF-4EAB-AB54-A17CE48AE128}"/>
    <dgm:cxn modelId="{BE910311-EFE7-44E3-B7EF-F92FAB5601A3}" type="presOf" srcId="{FC1FA311-E45E-4BC9-993B-04D67FFAE7E7}" destId="{FB579515-1D48-41DE-BB6C-0D16176F4023}" srcOrd="0" destOrd="0" presId="urn:microsoft.com/office/officeart/2018/2/layout/IconVerticalSolidList"/>
    <dgm:cxn modelId="{06E54318-E00D-45CC-953E-D47F1FC04EC8}" type="presOf" srcId="{01D5D11D-E53B-4DA4-940E-9B87E9216619}" destId="{05B5DA7B-FD12-4304-ABC0-FC0B16E47925}" srcOrd="0" destOrd="0" presId="urn:microsoft.com/office/officeart/2018/2/layout/IconVerticalSolidList"/>
    <dgm:cxn modelId="{B204612B-B94A-4E5E-B6EF-E18F141E0985}" srcId="{0C84BD8C-99BA-4E3C-99EF-64D2B9AC19EC}" destId="{CD618638-B640-4247-9CC7-713FD74FAC39}" srcOrd="1" destOrd="0" parTransId="{309E876B-3730-4462-8D42-B29B6408A353}" sibTransId="{0D85EA1A-6028-4BD3-9DB1-F0480B525BDA}"/>
    <dgm:cxn modelId="{F3363F33-2ED7-4399-B0BF-117C94FFBD9A}" type="presOf" srcId="{D3D35D4D-2D1A-4CA3-BCAB-FD779A7D650E}" destId="{D0013221-B0D0-4AFB-88D6-703C80F50241}" srcOrd="0" destOrd="0" presId="urn:microsoft.com/office/officeart/2018/2/layout/IconVerticalSolidList"/>
    <dgm:cxn modelId="{1EE1C664-EE0C-4F57-99AA-F0BE96772FD8}" srcId="{0C84BD8C-99BA-4E3C-99EF-64D2B9AC19EC}" destId="{7E54664E-821D-414B-9F60-C2903A05F64A}" srcOrd="0" destOrd="0" parTransId="{3AAE0F90-555A-4CEE-A00E-73DEFC0732F2}" sibTransId="{C68E459C-22E0-40DA-B92D-61A47277A91C}"/>
    <dgm:cxn modelId="{15159869-4507-498A-8613-70A871C57947}" srcId="{0C84BD8C-99BA-4E3C-99EF-64D2B9AC19EC}" destId="{FC1FA311-E45E-4BC9-993B-04D67FFAE7E7}" srcOrd="4" destOrd="0" parTransId="{22BFAD78-D93B-43F5-AFCD-BA06A182845E}" sibTransId="{4EE74ECE-1932-4288-8B4F-382CC14D333C}"/>
    <dgm:cxn modelId="{AB081FB0-6134-418F-B9D3-5E062338AFB8}" type="presOf" srcId="{7E54664E-821D-414B-9F60-C2903A05F64A}" destId="{31F574BA-564D-4E06-8207-3CDA5B622A4C}" srcOrd="0" destOrd="0" presId="urn:microsoft.com/office/officeart/2018/2/layout/IconVerticalSolidList"/>
    <dgm:cxn modelId="{A8902BE7-EEAE-4FC8-BFB0-BF09B9D6BCAF}" srcId="{0C84BD8C-99BA-4E3C-99EF-64D2B9AC19EC}" destId="{01D5D11D-E53B-4DA4-940E-9B87E9216619}" srcOrd="3" destOrd="0" parTransId="{0FCD1C3C-A48F-4016-9FBF-7053CF7A6448}" sibTransId="{1981D3B6-C950-41AC-B115-466873BD1311}"/>
    <dgm:cxn modelId="{97641FED-001A-49A9-BC31-458367FE9E65}" type="presOf" srcId="{CD618638-B640-4247-9CC7-713FD74FAC39}" destId="{0C8E5C73-87BD-4D16-998B-CE79E60915ED}" srcOrd="0" destOrd="0" presId="urn:microsoft.com/office/officeart/2018/2/layout/IconVerticalSolidList"/>
    <dgm:cxn modelId="{5521D0DE-F7A5-44D2-8E88-DCAC88C5D4A7}" type="presParOf" srcId="{96C7D25B-9465-4C43-A4AF-CBC02B529D46}" destId="{1E7D7EEC-ECA4-4A0C-A564-9C2E9720FC27}" srcOrd="0" destOrd="0" presId="urn:microsoft.com/office/officeart/2018/2/layout/IconVerticalSolidList"/>
    <dgm:cxn modelId="{6880A59C-5C99-4D81-B675-78EA58806B58}" type="presParOf" srcId="{1E7D7EEC-ECA4-4A0C-A564-9C2E9720FC27}" destId="{F7674C12-D119-472B-9D4C-C964C5CEC1A1}" srcOrd="0" destOrd="0" presId="urn:microsoft.com/office/officeart/2018/2/layout/IconVerticalSolidList"/>
    <dgm:cxn modelId="{F346321F-9254-46A0-B7DE-447291AAF97F}" type="presParOf" srcId="{1E7D7EEC-ECA4-4A0C-A564-9C2E9720FC27}" destId="{69BEEC3E-A8D3-40E8-AB02-1D42E3FC9C7C}" srcOrd="1" destOrd="0" presId="urn:microsoft.com/office/officeart/2018/2/layout/IconVerticalSolidList"/>
    <dgm:cxn modelId="{413B1D05-17C0-482C-A5D6-FC8D848E1B04}" type="presParOf" srcId="{1E7D7EEC-ECA4-4A0C-A564-9C2E9720FC27}" destId="{FA1D9EC8-46AA-4E90-8F6F-9F9757E6E40B}" srcOrd="2" destOrd="0" presId="urn:microsoft.com/office/officeart/2018/2/layout/IconVerticalSolidList"/>
    <dgm:cxn modelId="{DFF41E8E-E61A-4CD0-B33D-2337AD1CD6D0}" type="presParOf" srcId="{1E7D7EEC-ECA4-4A0C-A564-9C2E9720FC27}" destId="{31F574BA-564D-4E06-8207-3CDA5B622A4C}" srcOrd="3" destOrd="0" presId="urn:microsoft.com/office/officeart/2018/2/layout/IconVerticalSolidList"/>
    <dgm:cxn modelId="{1966CD66-7C0A-4F49-A167-8E5985B934FE}" type="presParOf" srcId="{96C7D25B-9465-4C43-A4AF-CBC02B529D46}" destId="{97CB67C3-C1AF-4794-8088-AEEBC00250EB}" srcOrd="1" destOrd="0" presId="urn:microsoft.com/office/officeart/2018/2/layout/IconVerticalSolidList"/>
    <dgm:cxn modelId="{2D3F7EBE-7D01-44F6-B9D5-227E537FC3AD}" type="presParOf" srcId="{96C7D25B-9465-4C43-A4AF-CBC02B529D46}" destId="{0FAA0634-375F-4252-98A4-FCE6B2BA6BC4}" srcOrd="2" destOrd="0" presId="urn:microsoft.com/office/officeart/2018/2/layout/IconVerticalSolidList"/>
    <dgm:cxn modelId="{02CDAE7C-94C7-4A1C-B9CF-52ED8151D88C}" type="presParOf" srcId="{0FAA0634-375F-4252-98A4-FCE6B2BA6BC4}" destId="{CBA4A485-B23A-4D5D-9577-1E147C897B7E}" srcOrd="0" destOrd="0" presId="urn:microsoft.com/office/officeart/2018/2/layout/IconVerticalSolidList"/>
    <dgm:cxn modelId="{790B1435-369F-478C-8102-A6BC151BCB90}" type="presParOf" srcId="{0FAA0634-375F-4252-98A4-FCE6B2BA6BC4}" destId="{52CEBB9C-782F-4FAB-99C0-1F4F2B0AD19E}" srcOrd="1" destOrd="0" presId="urn:microsoft.com/office/officeart/2018/2/layout/IconVerticalSolidList"/>
    <dgm:cxn modelId="{38A4C0F3-187F-4810-BE4C-7B6FBC43A4C3}" type="presParOf" srcId="{0FAA0634-375F-4252-98A4-FCE6B2BA6BC4}" destId="{EE18DC31-7B0C-4B09-942B-AC4985FBAA09}" srcOrd="2" destOrd="0" presId="urn:microsoft.com/office/officeart/2018/2/layout/IconVerticalSolidList"/>
    <dgm:cxn modelId="{479E4AC5-F44C-48D8-A5D3-C54C4D766643}" type="presParOf" srcId="{0FAA0634-375F-4252-98A4-FCE6B2BA6BC4}" destId="{0C8E5C73-87BD-4D16-998B-CE79E60915ED}" srcOrd="3" destOrd="0" presId="urn:microsoft.com/office/officeart/2018/2/layout/IconVerticalSolidList"/>
    <dgm:cxn modelId="{30DEDC8F-2383-4169-BF92-816C0F0E3468}" type="presParOf" srcId="{96C7D25B-9465-4C43-A4AF-CBC02B529D46}" destId="{43D0C310-5F90-4399-B806-0011475DBA5E}" srcOrd="3" destOrd="0" presId="urn:microsoft.com/office/officeart/2018/2/layout/IconVerticalSolidList"/>
    <dgm:cxn modelId="{94F6DD52-23F1-4368-848F-ADC8A9EA0D07}" type="presParOf" srcId="{96C7D25B-9465-4C43-A4AF-CBC02B529D46}" destId="{ED9EE867-3FA1-4DD6-B526-26B3EFB48E5E}" srcOrd="4" destOrd="0" presId="urn:microsoft.com/office/officeart/2018/2/layout/IconVerticalSolidList"/>
    <dgm:cxn modelId="{FD70351F-512B-4647-809A-CE00E97CFC55}" type="presParOf" srcId="{ED9EE867-3FA1-4DD6-B526-26B3EFB48E5E}" destId="{CFFD4CE2-9502-4613-93D6-46A75F201E1F}" srcOrd="0" destOrd="0" presId="urn:microsoft.com/office/officeart/2018/2/layout/IconVerticalSolidList"/>
    <dgm:cxn modelId="{82614F21-3857-4F82-AC4D-5521F20E1ED0}" type="presParOf" srcId="{ED9EE867-3FA1-4DD6-B526-26B3EFB48E5E}" destId="{605D0190-7EB7-4403-A203-6B5B63A79FBD}" srcOrd="1" destOrd="0" presId="urn:microsoft.com/office/officeart/2018/2/layout/IconVerticalSolidList"/>
    <dgm:cxn modelId="{79F7B8ED-5475-4D28-9E22-355BF31570B7}" type="presParOf" srcId="{ED9EE867-3FA1-4DD6-B526-26B3EFB48E5E}" destId="{F1A9F413-522A-4DA0-8C8C-2AEF80D8B2C7}" srcOrd="2" destOrd="0" presId="urn:microsoft.com/office/officeart/2018/2/layout/IconVerticalSolidList"/>
    <dgm:cxn modelId="{53FD8416-2914-45FD-9C3F-7A5579076076}" type="presParOf" srcId="{ED9EE867-3FA1-4DD6-B526-26B3EFB48E5E}" destId="{D0013221-B0D0-4AFB-88D6-703C80F50241}" srcOrd="3" destOrd="0" presId="urn:microsoft.com/office/officeart/2018/2/layout/IconVerticalSolidList"/>
    <dgm:cxn modelId="{DACAC956-3181-4FE9-8854-6B79256D92AD}" type="presParOf" srcId="{96C7D25B-9465-4C43-A4AF-CBC02B529D46}" destId="{721589FE-CA3C-4D44-8CC9-33D1A91E93DD}" srcOrd="5" destOrd="0" presId="urn:microsoft.com/office/officeart/2018/2/layout/IconVerticalSolidList"/>
    <dgm:cxn modelId="{A571395C-6726-4B50-BBC2-885CDAA19AC3}" type="presParOf" srcId="{96C7D25B-9465-4C43-A4AF-CBC02B529D46}" destId="{0FAC4DD4-31EF-473E-8F22-7D1A3E93D1B9}" srcOrd="6" destOrd="0" presId="urn:microsoft.com/office/officeart/2018/2/layout/IconVerticalSolidList"/>
    <dgm:cxn modelId="{A21CF897-6817-49BA-B646-2C72E258EEE6}" type="presParOf" srcId="{0FAC4DD4-31EF-473E-8F22-7D1A3E93D1B9}" destId="{9A873EA7-5B66-43D2-BA6E-69B3211D1E3F}" srcOrd="0" destOrd="0" presId="urn:microsoft.com/office/officeart/2018/2/layout/IconVerticalSolidList"/>
    <dgm:cxn modelId="{85A16F5C-36FB-4EED-986E-C347746F66C1}" type="presParOf" srcId="{0FAC4DD4-31EF-473E-8F22-7D1A3E93D1B9}" destId="{087E9E13-78A1-401A-8E77-CED02CD7C08C}" srcOrd="1" destOrd="0" presId="urn:microsoft.com/office/officeart/2018/2/layout/IconVerticalSolidList"/>
    <dgm:cxn modelId="{5E8BDCD6-B358-41FA-9482-F4945273A23F}" type="presParOf" srcId="{0FAC4DD4-31EF-473E-8F22-7D1A3E93D1B9}" destId="{1EDB1DD8-CF24-425B-99D1-E5B7E74C667C}" srcOrd="2" destOrd="0" presId="urn:microsoft.com/office/officeart/2018/2/layout/IconVerticalSolidList"/>
    <dgm:cxn modelId="{48B7360B-6A25-4ED9-BF9F-BA683773F037}" type="presParOf" srcId="{0FAC4DD4-31EF-473E-8F22-7D1A3E93D1B9}" destId="{05B5DA7B-FD12-4304-ABC0-FC0B16E47925}" srcOrd="3" destOrd="0" presId="urn:microsoft.com/office/officeart/2018/2/layout/IconVerticalSolidList"/>
    <dgm:cxn modelId="{473C03BA-A98B-4D40-A051-26788879794D}" type="presParOf" srcId="{96C7D25B-9465-4C43-A4AF-CBC02B529D46}" destId="{813F017E-5560-4376-AEFE-D4BA341F3B76}" srcOrd="7" destOrd="0" presId="urn:microsoft.com/office/officeart/2018/2/layout/IconVerticalSolidList"/>
    <dgm:cxn modelId="{ECEC5E8D-14C4-45DF-94D7-B1078E0B6960}" type="presParOf" srcId="{96C7D25B-9465-4C43-A4AF-CBC02B529D46}" destId="{6A6B45CC-8E4F-46EC-A85F-1F0DE8C185F2}" srcOrd="8" destOrd="0" presId="urn:microsoft.com/office/officeart/2018/2/layout/IconVerticalSolidList"/>
    <dgm:cxn modelId="{311DB589-00AF-4581-B6DB-3AD0B66EA80D}" type="presParOf" srcId="{6A6B45CC-8E4F-46EC-A85F-1F0DE8C185F2}" destId="{4FE4EE0E-66F6-4FEA-9735-F85F64EBC1AD}" srcOrd="0" destOrd="0" presId="urn:microsoft.com/office/officeart/2018/2/layout/IconVerticalSolidList"/>
    <dgm:cxn modelId="{CAD42030-2561-4E21-8882-6B8B5FE33723}" type="presParOf" srcId="{6A6B45CC-8E4F-46EC-A85F-1F0DE8C185F2}" destId="{7A98B723-377F-4774-A94F-0D10CAE90CAB}" srcOrd="1" destOrd="0" presId="urn:microsoft.com/office/officeart/2018/2/layout/IconVerticalSolidList"/>
    <dgm:cxn modelId="{BD7E3786-D478-4E35-AF20-5F96C2ECE527}" type="presParOf" srcId="{6A6B45CC-8E4F-46EC-A85F-1F0DE8C185F2}" destId="{5237BCF2-1D0E-4AFB-B9E0-F1C21339E0CF}" srcOrd="2" destOrd="0" presId="urn:microsoft.com/office/officeart/2018/2/layout/IconVerticalSolidList"/>
    <dgm:cxn modelId="{2A2F0769-FE0A-4438-9AB2-75A5EF64DA3C}" type="presParOf" srcId="{6A6B45CC-8E4F-46EC-A85F-1F0DE8C185F2}" destId="{FB579515-1D48-41DE-BB6C-0D16176F402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74C12-D119-472B-9D4C-C964C5CEC1A1}">
      <dsp:nvSpPr>
        <dsp:cNvPr id="0" name=""/>
        <dsp:cNvSpPr/>
      </dsp:nvSpPr>
      <dsp:spPr>
        <a:xfrm>
          <a:off x="0" y="3400"/>
          <a:ext cx="10515600" cy="7242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EEC3E-A8D3-40E8-AB02-1D42E3FC9C7C}">
      <dsp:nvSpPr>
        <dsp:cNvPr id="0" name=""/>
        <dsp:cNvSpPr/>
      </dsp:nvSpPr>
      <dsp:spPr>
        <a:xfrm flipH="1">
          <a:off x="374376" y="312014"/>
          <a:ext cx="87802" cy="10706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58000" r="-58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574BA-564D-4E06-8207-3CDA5B622A4C}">
      <dsp:nvSpPr>
        <dsp:cNvPr id="0" name=""/>
        <dsp:cNvSpPr/>
      </dsp:nvSpPr>
      <dsp:spPr>
        <a:xfrm>
          <a:off x="836555" y="56932"/>
          <a:ext cx="9679044" cy="72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54" tIns="76654" rIns="76654" bIns="7665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Increase in cut-off score; AQE 92, SEAG 181</a:t>
          </a: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6555" y="56932"/>
        <a:ext cx="9679044" cy="724290"/>
      </dsp:txXfrm>
    </dsp:sp>
    <dsp:sp modelId="{CBA4A485-B23A-4D5D-9577-1E147C897B7E}">
      <dsp:nvSpPr>
        <dsp:cNvPr id="0" name=""/>
        <dsp:cNvSpPr/>
      </dsp:nvSpPr>
      <dsp:spPr>
        <a:xfrm>
          <a:off x="0" y="908763"/>
          <a:ext cx="10515600" cy="7242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EBB9C-782F-4FAB-99C0-1F4F2B0AD19E}">
      <dsp:nvSpPr>
        <dsp:cNvPr id="0" name=""/>
        <dsp:cNvSpPr/>
      </dsp:nvSpPr>
      <dsp:spPr>
        <a:xfrm flipH="1">
          <a:off x="374374" y="1209971"/>
          <a:ext cx="87806" cy="1218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E5C73-87BD-4D16-998B-CE79E60915ED}">
      <dsp:nvSpPr>
        <dsp:cNvPr id="0" name=""/>
        <dsp:cNvSpPr/>
      </dsp:nvSpPr>
      <dsp:spPr>
        <a:xfrm>
          <a:off x="836555" y="908763"/>
          <a:ext cx="9679044" cy="72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54" tIns="76654" rIns="76654" bIns="7665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Increase in highest score; AQE 130, SEAG 282</a:t>
          </a:r>
          <a:r>
            <a:rPr lang="en-GB" sz="1900" kern="1200" dirty="0"/>
            <a:t>.</a:t>
          </a:r>
          <a:endParaRPr lang="en-US" sz="1900" kern="1200" dirty="0"/>
        </a:p>
      </dsp:txBody>
      <dsp:txXfrm>
        <a:off x="836555" y="908763"/>
        <a:ext cx="9679044" cy="724290"/>
      </dsp:txXfrm>
    </dsp:sp>
    <dsp:sp modelId="{CFFD4CE2-9502-4613-93D6-46A75F201E1F}">
      <dsp:nvSpPr>
        <dsp:cNvPr id="0" name=""/>
        <dsp:cNvSpPr/>
      </dsp:nvSpPr>
      <dsp:spPr>
        <a:xfrm>
          <a:off x="0" y="1808245"/>
          <a:ext cx="10515600" cy="7242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D0190-7EB7-4403-A203-6B5B63A79FBD}">
      <dsp:nvSpPr>
        <dsp:cNvPr id="0" name=""/>
        <dsp:cNvSpPr/>
      </dsp:nvSpPr>
      <dsp:spPr>
        <a:xfrm flipH="1" flipV="1">
          <a:off x="394979" y="1968413"/>
          <a:ext cx="72728" cy="1269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13221-B0D0-4AFB-88D6-703C80F50241}">
      <dsp:nvSpPr>
        <dsp:cNvPr id="0" name=""/>
        <dsp:cNvSpPr/>
      </dsp:nvSpPr>
      <dsp:spPr>
        <a:xfrm>
          <a:off x="836555" y="1814126"/>
          <a:ext cx="9679044" cy="72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54" tIns="76654" rIns="76654" bIns="7665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Increase in number of higher scores</a:t>
          </a:r>
          <a:r>
            <a:rPr lang="en-GB" sz="1900" kern="1200" dirty="0"/>
            <a:t>.</a:t>
          </a:r>
          <a:endParaRPr lang="en-US" sz="1900" kern="1200" dirty="0"/>
        </a:p>
      </dsp:txBody>
      <dsp:txXfrm>
        <a:off x="836555" y="1814126"/>
        <a:ext cx="9679044" cy="724290"/>
      </dsp:txXfrm>
    </dsp:sp>
    <dsp:sp modelId="{9A873EA7-5B66-43D2-BA6E-69B3211D1E3F}">
      <dsp:nvSpPr>
        <dsp:cNvPr id="0" name=""/>
        <dsp:cNvSpPr/>
      </dsp:nvSpPr>
      <dsp:spPr>
        <a:xfrm>
          <a:off x="0" y="2719489"/>
          <a:ext cx="10515600" cy="7242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E9E13-78A1-401A-8E77-CED02CD7C08C}">
      <dsp:nvSpPr>
        <dsp:cNvPr id="0" name=""/>
        <dsp:cNvSpPr/>
      </dsp:nvSpPr>
      <dsp:spPr>
        <a:xfrm>
          <a:off x="405090" y="2973147"/>
          <a:ext cx="45719" cy="601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5DA7B-FD12-4304-ABC0-FC0B16E47925}">
      <dsp:nvSpPr>
        <dsp:cNvPr id="0" name=""/>
        <dsp:cNvSpPr/>
      </dsp:nvSpPr>
      <dsp:spPr>
        <a:xfrm>
          <a:off x="836555" y="2719489"/>
          <a:ext cx="9679044" cy="72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54" tIns="76654" rIns="76654" bIns="7665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Decrease in number of lower scores</a:t>
          </a:r>
          <a:r>
            <a:rPr lang="en-GB" sz="1900" kern="1200" dirty="0"/>
            <a:t>.</a:t>
          </a:r>
          <a:endParaRPr lang="en-US" sz="1900" kern="1200" dirty="0"/>
        </a:p>
      </dsp:txBody>
      <dsp:txXfrm>
        <a:off x="836555" y="2719489"/>
        <a:ext cx="9679044" cy="724290"/>
      </dsp:txXfrm>
    </dsp:sp>
    <dsp:sp modelId="{4FE4EE0E-66F6-4FEA-9735-F85F64EBC1AD}">
      <dsp:nvSpPr>
        <dsp:cNvPr id="0" name=""/>
        <dsp:cNvSpPr/>
      </dsp:nvSpPr>
      <dsp:spPr>
        <a:xfrm>
          <a:off x="0" y="3605572"/>
          <a:ext cx="10515600" cy="7242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8B723-377F-4774-A94F-0D10CAE90CAB}">
      <dsp:nvSpPr>
        <dsp:cNvPr id="0" name=""/>
        <dsp:cNvSpPr/>
      </dsp:nvSpPr>
      <dsp:spPr>
        <a:xfrm flipH="1" flipV="1">
          <a:off x="368315" y="3935986"/>
          <a:ext cx="99924" cy="1020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79515-1D48-41DE-BB6C-0D16176F4023}">
      <dsp:nvSpPr>
        <dsp:cNvPr id="0" name=""/>
        <dsp:cNvSpPr/>
      </dsp:nvSpPr>
      <dsp:spPr>
        <a:xfrm>
          <a:off x="836555" y="3624853"/>
          <a:ext cx="9679044" cy="72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54" tIns="76654" rIns="76654" bIns="7665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Increase in first preferences; 182</a:t>
          </a:r>
          <a:r>
            <a:rPr lang="en-GB" sz="1900" kern="1200" dirty="0"/>
            <a:t> </a:t>
          </a:r>
          <a:endParaRPr lang="en-US" sz="1900" kern="1200" dirty="0"/>
        </a:p>
      </dsp:txBody>
      <dsp:txXfrm>
        <a:off x="836555" y="3624853"/>
        <a:ext cx="9679044" cy="724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9092"/>
          </a:xfrm>
          <a:prstGeom prst="rect">
            <a:avLst/>
          </a:prstGeom>
        </p:spPr>
        <p:txBody>
          <a:bodyPr vert="horz" lIns="96304" tIns="48152" rIns="96304" bIns="4815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7" y="1"/>
            <a:ext cx="2971800" cy="499092"/>
          </a:xfrm>
          <a:prstGeom prst="rect">
            <a:avLst/>
          </a:prstGeom>
        </p:spPr>
        <p:txBody>
          <a:bodyPr vert="horz" lIns="96304" tIns="48152" rIns="96304" bIns="48152" rtlCol="0"/>
          <a:lstStyle>
            <a:lvl1pPr algn="r">
              <a:defRPr sz="1300"/>
            </a:lvl1pPr>
          </a:lstStyle>
          <a:p>
            <a:fld id="{CB223AB0-4226-45F6-8341-8E4C0F49101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8188"/>
            <a:ext cx="2971800" cy="499091"/>
          </a:xfrm>
          <a:prstGeom prst="rect">
            <a:avLst/>
          </a:prstGeom>
        </p:spPr>
        <p:txBody>
          <a:bodyPr vert="horz" lIns="96304" tIns="48152" rIns="96304" bIns="4815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7" y="9448188"/>
            <a:ext cx="2971800" cy="499091"/>
          </a:xfrm>
          <a:prstGeom prst="rect">
            <a:avLst/>
          </a:prstGeom>
        </p:spPr>
        <p:txBody>
          <a:bodyPr vert="horz" lIns="96304" tIns="48152" rIns="96304" bIns="48152" rtlCol="0" anchor="b"/>
          <a:lstStyle>
            <a:lvl1pPr algn="r">
              <a:defRPr sz="1300"/>
            </a:lvl1pPr>
          </a:lstStyle>
          <a:p>
            <a:fld id="{10A3DEA3-B018-4133-A47B-4B8601C42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824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7.03704" units="1/cm"/>
          <inkml:channelProperty channel="Y" name="resolution" value="38.13559" units="1/cm"/>
          <inkml:channelProperty channel="T" name="resolution" value="1" units="1/dev"/>
        </inkml:channelProperties>
      </inkml:inkSource>
      <inkml:timestamp xml:id="ts0" timeString="2022-01-18T10:12:24.9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12998 16277 0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2591" cy="498864"/>
          </a:xfrm>
          <a:prstGeom prst="rect">
            <a:avLst/>
          </a:prstGeom>
        </p:spPr>
        <p:txBody>
          <a:bodyPr vert="horz" lIns="91276" tIns="45638" rIns="91276" bIns="4563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30" y="0"/>
            <a:ext cx="2972591" cy="498864"/>
          </a:xfrm>
          <a:prstGeom prst="rect">
            <a:avLst/>
          </a:prstGeom>
        </p:spPr>
        <p:txBody>
          <a:bodyPr vert="horz" lIns="91276" tIns="45638" rIns="91276" bIns="45638" rtlCol="0"/>
          <a:lstStyle>
            <a:lvl1pPr algn="r">
              <a:defRPr sz="1200"/>
            </a:lvl1pPr>
          </a:lstStyle>
          <a:p>
            <a:fld id="{E4B6DE62-5A42-4EFD-AF9F-51E25F94C28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6" tIns="45638" rIns="91276" bIns="456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0" y="4786564"/>
            <a:ext cx="5486400" cy="3916709"/>
          </a:xfrm>
          <a:prstGeom prst="rect">
            <a:avLst/>
          </a:prstGeom>
        </p:spPr>
        <p:txBody>
          <a:bodyPr vert="horz" lIns="91276" tIns="45638" rIns="91276" bIns="456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8413"/>
            <a:ext cx="2972591" cy="498864"/>
          </a:xfrm>
          <a:prstGeom prst="rect">
            <a:avLst/>
          </a:prstGeom>
        </p:spPr>
        <p:txBody>
          <a:bodyPr vert="horz" lIns="91276" tIns="45638" rIns="91276" bIns="4563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30" y="9448413"/>
            <a:ext cx="2972591" cy="498864"/>
          </a:xfrm>
          <a:prstGeom prst="rect">
            <a:avLst/>
          </a:prstGeom>
        </p:spPr>
        <p:txBody>
          <a:bodyPr vert="horz" lIns="91276" tIns="45638" rIns="91276" bIns="45638" rtlCol="0" anchor="b"/>
          <a:lstStyle>
            <a:lvl1pPr algn="r">
              <a:defRPr sz="1200"/>
            </a:lvl1pPr>
          </a:lstStyle>
          <a:p>
            <a:fld id="{5D7518C5-5E36-4F71-BBBD-DB92149A5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662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122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523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295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994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919">
              <a:lnSpc>
                <a:spcPct val="150000"/>
              </a:lnSpc>
              <a:defRPr/>
            </a:pPr>
            <a:endParaRPr lang="en-GB" sz="1400" dirty="0"/>
          </a:p>
          <a:p>
            <a:pPr>
              <a:lnSpc>
                <a:spcPct val="150000"/>
              </a:lnSpc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418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sz="1400" dirty="0"/>
          </a:p>
          <a:p>
            <a:pPr>
              <a:lnSpc>
                <a:spcPct val="150000"/>
              </a:lnSpc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301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sz="1400" dirty="0"/>
          </a:p>
          <a:p>
            <a:pPr>
              <a:lnSpc>
                <a:spcPct val="150000"/>
              </a:lnSpc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86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  <a:p>
            <a:pPr>
              <a:lnSpc>
                <a:spcPct val="150000"/>
              </a:lnSpc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698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>
              <a:lnSpc>
                <a:spcPct val="150000"/>
              </a:lnSpc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29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sz="1400" dirty="0"/>
          </a:p>
          <a:p>
            <a:pPr>
              <a:lnSpc>
                <a:spcPct val="150000"/>
              </a:lnSpc>
            </a:pPr>
            <a:endParaRPr lang="en-GB" sz="1400" dirty="0"/>
          </a:p>
          <a:p>
            <a:pPr>
              <a:lnSpc>
                <a:spcPct val="150000"/>
              </a:lnSpc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550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978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795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208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276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16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442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213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31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49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273" indent="-172273">
              <a:buFontTx/>
              <a:buChar char="-"/>
            </a:pPr>
            <a:endParaRPr lang="en-GB" u="none" baseline="0" dirty="0"/>
          </a:p>
          <a:p>
            <a:pPr marL="172273" indent="-172273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01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286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032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21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518C5-5E36-4F71-BBBD-DB92149A581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18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C962-B082-468B-B985-48391DAB388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37F5-1819-4C0B-9737-184E7D70C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C962-B082-468B-B985-48391DAB388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37F5-1819-4C0B-9737-184E7D70C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1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C962-B082-468B-B985-48391DAB388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37F5-1819-4C0B-9737-184E7D70C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97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C962-B082-468B-B985-48391DAB388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37F5-1819-4C0B-9737-184E7D70C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79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C962-B082-468B-B985-48391DAB388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37F5-1819-4C0B-9737-184E7D70C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9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C962-B082-468B-B985-48391DAB388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37F5-1819-4C0B-9737-184E7D70C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96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C962-B082-468B-B985-48391DAB388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37F5-1819-4C0B-9737-184E7D70C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3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C962-B082-468B-B985-48391DAB388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37F5-1819-4C0B-9737-184E7D70C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3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C962-B082-468B-B985-48391DAB388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37F5-1819-4C0B-9737-184E7D70C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3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C962-B082-468B-B985-48391DAB388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37F5-1819-4C0B-9737-184E7D70C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C962-B082-468B-B985-48391DAB388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37F5-1819-4C0B-9737-184E7D70C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1C962-B082-468B-B985-48391DAB388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37F5-1819-4C0B-9737-184E7D70C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26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ni.org.uk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erainegramma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ni.org.u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62545" y="5579918"/>
            <a:ext cx="9109364" cy="862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>
                <a:solidFill>
                  <a:schemeClr val="accent1">
                    <a:lumMod val="50000"/>
                  </a:schemeClr>
                </a:solidFill>
              </a:rPr>
              <a:t>Dr David Carruthers, Headmaster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20" y="3309471"/>
            <a:ext cx="1968194" cy="22254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3836" y="318402"/>
            <a:ext cx="951807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accent1">
                    <a:lumMod val="50000"/>
                  </a:schemeClr>
                </a:solidFill>
              </a:rPr>
              <a:t>Coleraine Grammar School </a:t>
            </a:r>
          </a:p>
          <a:p>
            <a:pPr algn="ctr"/>
            <a:r>
              <a:rPr lang="en-GB" sz="3200" i="1" dirty="0">
                <a:solidFill>
                  <a:srgbClr val="5B9BD5">
                    <a:lumMod val="50000"/>
                  </a:srgbClr>
                </a:solidFill>
                <a:ea typeface="+mj-ea"/>
                <a:cs typeface="+mj-cs"/>
              </a:rPr>
              <a:t>In Scientia </a:t>
            </a:r>
            <a:r>
              <a:rPr lang="en-GB" sz="3200" i="1" dirty="0" err="1">
                <a:solidFill>
                  <a:srgbClr val="5B9BD5">
                    <a:lumMod val="50000"/>
                  </a:srgbClr>
                </a:solidFill>
                <a:ea typeface="+mj-ea"/>
                <a:cs typeface="+mj-cs"/>
              </a:rPr>
              <a:t>Opportunitas</a:t>
            </a:r>
            <a:br>
              <a:rPr lang="en-GB" sz="3200" i="1" dirty="0">
                <a:solidFill>
                  <a:srgbClr val="5B9BD5">
                    <a:lumMod val="50000"/>
                  </a:srgbClr>
                </a:solidFill>
                <a:ea typeface="+mj-ea"/>
                <a:cs typeface="+mj-cs"/>
              </a:rPr>
            </a:br>
            <a:r>
              <a:rPr lang="en-GB" sz="3200" i="1" dirty="0">
                <a:solidFill>
                  <a:srgbClr val="5B9BD5">
                    <a:lumMod val="50000"/>
                  </a:srgbClr>
                </a:solidFill>
                <a:ea typeface="+mj-ea"/>
                <a:cs typeface="+mj-cs"/>
              </a:rPr>
              <a:t>(With knowledge there is opportunity)</a:t>
            </a:r>
            <a:endParaRPr lang="en-GB" sz="5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sz="5400" b="1" dirty="0">
                <a:solidFill>
                  <a:schemeClr val="accent1">
                    <a:lumMod val="50000"/>
                  </a:schemeClr>
                </a:solidFill>
              </a:rPr>
              <a:t>Open Night 2025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5A3C08-9BA8-4B6F-B38F-EC7443CEB114}"/>
                  </a:ext>
                </a:extLst>
              </p14:cNvPr>
              <p14:cNvContentPartPr/>
              <p14:nvPr/>
            </p14:nvContentPartPr>
            <p14:xfrm>
              <a:off x="4679280" y="585972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5A3C08-9BA8-4B6F-B38F-EC7443CEB1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69920" y="58503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839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84" y="457200"/>
            <a:ext cx="1074383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6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65BC7F-72B0-4C1A-945C-EB3A0646BF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28" t="30718" r="18354" b="6498"/>
          <a:stretch/>
        </p:blipFill>
        <p:spPr>
          <a:xfrm>
            <a:off x="1093937" y="643467"/>
            <a:ext cx="100041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8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152443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PASTORAL CARE</a:t>
            </a:r>
          </a:p>
        </p:txBody>
      </p:sp>
      <p:sp>
        <p:nvSpPr>
          <p:cNvPr id="4" name="Rectangle 3"/>
          <p:cNvSpPr/>
          <p:nvPr/>
        </p:nvSpPr>
        <p:spPr>
          <a:xfrm>
            <a:off x="4911436" y="1325299"/>
            <a:ext cx="2369127" cy="55897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Headmaster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596494" y="2436204"/>
            <a:ext cx="3045278" cy="67641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Vice-Principals and Senior Teacher LR&amp;CR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1436" y="3664553"/>
            <a:ext cx="2369127" cy="1013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Pastoral/ Assistant Pastoral Leaders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4911436" y="5188295"/>
            <a:ext cx="2369128" cy="34440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Class Tutor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1436" y="6042991"/>
            <a:ext cx="2369128" cy="81500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Co-ed Class of 26 pupils</a:t>
            </a:r>
          </a:p>
        </p:txBody>
      </p:sp>
      <p:sp>
        <p:nvSpPr>
          <p:cNvPr id="15" name="Up Arrow 14"/>
          <p:cNvSpPr/>
          <p:nvPr/>
        </p:nvSpPr>
        <p:spPr>
          <a:xfrm>
            <a:off x="5855273" y="1884270"/>
            <a:ext cx="431221" cy="543361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Up Arrow 15"/>
          <p:cNvSpPr/>
          <p:nvPr/>
        </p:nvSpPr>
        <p:spPr>
          <a:xfrm>
            <a:off x="5855273" y="3118194"/>
            <a:ext cx="431221" cy="543361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Up Arrow 16"/>
          <p:cNvSpPr/>
          <p:nvPr/>
        </p:nvSpPr>
        <p:spPr>
          <a:xfrm>
            <a:off x="5848647" y="4652335"/>
            <a:ext cx="431221" cy="543361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744" y="590587"/>
            <a:ext cx="1532056" cy="17519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64" y="521191"/>
            <a:ext cx="1532056" cy="1751907"/>
          </a:xfrm>
          <a:prstGeom prst="rect">
            <a:avLst/>
          </a:prstGeom>
        </p:spPr>
      </p:pic>
      <p:sp>
        <p:nvSpPr>
          <p:cNvPr id="3" name="Up Arrow 17">
            <a:extLst>
              <a:ext uri="{FF2B5EF4-FFF2-40B4-BE49-F238E27FC236}">
                <a16:creationId xmlns:a16="http://schemas.microsoft.com/office/drawing/2014/main" id="{51BE7EF0-1D61-C4EC-575E-65A26119DD3D}"/>
              </a:ext>
            </a:extLst>
          </p:cNvPr>
          <p:cNvSpPr/>
          <p:nvPr/>
        </p:nvSpPr>
        <p:spPr>
          <a:xfrm>
            <a:off x="5880388" y="5551839"/>
            <a:ext cx="431221" cy="543361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3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Year 8 -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3313"/>
            <a:ext cx="10515600" cy="4788896"/>
          </a:xfrm>
        </p:spPr>
        <p:txBody>
          <a:bodyPr>
            <a:noAutofit/>
          </a:bodyPr>
          <a:lstStyle/>
          <a:p>
            <a:endParaRPr lang="en-GB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Induction Meeting 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at CGS in June</a:t>
            </a:r>
          </a:p>
          <a:p>
            <a:pPr marL="0" indent="0">
              <a:buNone/>
            </a:pPr>
            <a:endParaRPr lang="en-GB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Induction Days 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with Form Tutor in August</a:t>
            </a:r>
          </a:p>
          <a:p>
            <a:pPr marL="0" indent="0">
              <a:buNone/>
            </a:pPr>
            <a:endParaRPr lang="en-GB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8" y="467750"/>
            <a:ext cx="1246605" cy="1493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195" y="467750"/>
            <a:ext cx="1246605" cy="14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Links with Parents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0779"/>
            <a:ext cx="10515600" cy="462143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Contact: 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Pastoral Leader</a:t>
            </a:r>
          </a:p>
          <a:p>
            <a:pPr marL="0" indent="0">
              <a:buNone/>
            </a:pP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Pastoral Consultations 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in October</a:t>
            </a:r>
          </a:p>
          <a:p>
            <a:pPr marL="0" indent="0">
              <a:buNone/>
            </a:pP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Academic Consultations 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in April</a:t>
            </a:r>
          </a:p>
          <a:p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Reports 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throughout the year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8" y="467750"/>
            <a:ext cx="1246605" cy="1493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195" y="467750"/>
            <a:ext cx="1246605" cy="14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6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Pupil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087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rgbClr val="FF0000"/>
                </a:solidFill>
              </a:rPr>
              <a:t>Academic Progress</a:t>
            </a:r>
          </a:p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Data Reports and Monitoring</a:t>
            </a:r>
          </a:p>
          <a:p>
            <a:pPr marL="0" indent="0">
              <a:buNone/>
            </a:pPr>
            <a:r>
              <a:rPr lang="en-GB" sz="4000" b="1" dirty="0">
                <a:solidFill>
                  <a:srgbClr val="FF0000"/>
                </a:solidFill>
              </a:rPr>
              <a:t>Personal Progress</a:t>
            </a:r>
          </a:p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PASS Data </a:t>
            </a:r>
          </a:p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Nurture Room</a:t>
            </a:r>
          </a:p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Involvement in Extra-curricular activities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8" y="467750"/>
            <a:ext cx="1246605" cy="1493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195" y="467750"/>
            <a:ext cx="1246605" cy="14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7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Extra-Curricular Activities</a:t>
            </a:r>
          </a:p>
        </p:txBody>
      </p:sp>
      <p:sp>
        <p:nvSpPr>
          <p:cNvPr id="4" name="Oval 3"/>
          <p:cNvSpPr/>
          <p:nvPr/>
        </p:nvSpPr>
        <p:spPr>
          <a:xfrm>
            <a:off x="1145628" y="1623905"/>
            <a:ext cx="1915492" cy="12578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Debating</a:t>
            </a:r>
          </a:p>
          <a:p>
            <a:pPr algn="ctr"/>
            <a:r>
              <a:rPr lang="en-GB" sz="2400" dirty="0"/>
              <a:t>Drama</a:t>
            </a:r>
          </a:p>
        </p:txBody>
      </p:sp>
      <p:sp>
        <p:nvSpPr>
          <p:cNvPr id="5" name="Oval 4"/>
          <p:cNvSpPr/>
          <p:nvPr/>
        </p:nvSpPr>
        <p:spPr>
          <a:xfrm>
            <a:off x="290085" y="2809009"/>
            <a:ext cx="2151779" cy="1669473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sz="2400" dirty="0"/>
              <a:t>Orchestras &amp;</a:t>
            </a:r>
          </a:p>
          <a:p>
            <a:pPr algn="ctr"/>
            <a:r>
              <a:rPr lang="en-GB" sz="2400" dirty="0"/>
              <a:t>Choirs</a:t>
            </a:r>
          </a:p>
        </p:txBody>
      </p:sp>
      <p:sp>
        <p:nvSpPr>
          <p:cNvPr id="6" name="Oval 5"/>
          <p:cNvSpPr/>
          <p:nvPr/>
        </p:nvSpPr>
        <p:spPr>
          <a:xfrm>
            <a:off x="132055" y="4831773"/>
            <a:ext cx="2174728" cy="18599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Angling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Golf</a:t>
            </a:r>
          </a:p>
        </p:txBody>
      </p:sp>
      <p:sp>
        <p:nvSpPr>
          <p:cNvPr id="7" name="Oval 6"/>
          <p:cNvSpPr/>
          <p:nvPr/>
        </p:nvSpPr>
        <p:spPr>
          <a:xfrm>
            <a:off x="2441864" y="4478482"/>
            <a:ext cx="2468766" cy="218914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Tennis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Table-tennis</a:t>
            </a:r>
          </a:p>
        </p:txBody>
      </p:sp>
      <p:sp>
        <p:nvSpPr>
          <p:cNvPr id="8" name="Oval 7"/>
          <p:cNvSpPr/>
          <p:nvPr/>
        </p:nvSpPr>
        <p:spPr>
          <a:xfrm>
            <a:off x="5286703" y="5326353"/>
            <a:ext cx="3121573" cy="13412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Badminton</a:t>
            </a:r>
          </a:p>
          <a:p>
            <a:pPr algn="ctr"/>
            <a:endParaRPr lang="en-GB" sz="2800" dirty="0"/>
          </a:p>
        </p:txBody>
      </p:sp>
      <p:sp>
        <p:nvSpPr>
          <p:cNvPr id="9" name="Oval 8"/>
          <p:cNvSpPr/>
          <p:nvPr/>
        </p:nvSpPr>
        <p:spPr>
          <a:xfrm>
            <a:off x="8271641" y="4260273"/>
            <a:ext cx="2060028" cy="190153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Duke of Edinburgh</a:t>
            </a:r>
          </a:p>
        </p:txBody>
      </p:sp>
      <p:sp>
        <p:nvSpPr>
          <p:cNvPr id="10" name="Oval 9"/>
          <p:cNvSpPr/>
          <p:nvPr/>
        </p:nvSpPr>
        <p:spPr>
          <a:xfrm>
            <a:off x="10331670" y="5076498"/>
            <a:ext cx="1446344" cy="16302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Bar Mock Trial</a:t>
            </a:r>
          </a:p>
        </p:txBody>
      </p:sp>
      <p:sp>
        <p:nvSpPr>
          <p:cNvPr id="11" name="Oval 10"/>
          <p:cNvSpPr/>
          <p:nvPr/>
        </p:nvSpPr>
        <p:spPr>
          <a:xfrm>
            <a:off x="9988965" y="3951889"/>
            <a:ext cx="1790861" cy="7252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Football</a:t>
            </a:r>
          </a:p>
        </p:txBody>
      </p:sp>
      <p:sp>
        <p:nvSpPr>
          <p:cNvPr id="12" name="Oval 11"/>
          <p:cNvSpPr/>
          <p:nvPr/>
        </p:nvSpPr>
        <p:spPr>
          <a:xfrm>
            <a:off x="5381297" y="2920061"/>
            <a:ext cx="1650124" cy="11778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Rugby</a:t>
            </a:r>
          </a:p>
        </p:txBody>
      </p:sp>
      <p:sp>
        <p:nvSpPr>
          <p:cNvPr id="13" name="Oval 12"/>
          <p:cNvSpPr/>
          <p:nvPr/>
        </p:nvSpPr>
        <p:spPr>
          <a:xfrm>
            <a:off x="7583711" y="3001582"/>
            <a:ext cx="2051646" cy="1096333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Volleyball</a:t>
            </a:r>
          </a:p>
        </p:txBody>
      </p:sp>
      <p:sp>
        <p:nvSpPr>
          <p:cNvPr id="14" name="Oval 13"/>
          <p:cNvSpPr/>
          <p:nvPr/>
        </p:nvSpPr>
        <p:spPr>
          <a:xfrm>
            <a:off x="5102445" y="1557121"/>
            <a:ext cx="1928975" cy="11863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Rowing</a:t>
            </a:r>
          </a:p>
        </p:txBody>
      </p:sp>
      <p:sp>
        <p:nvSpPr>
          <p:cNvPr id="15" name="Oval 14"/>
          <p:cNvSpPr/>
          <p:nvPr/>
        </p:nvSpPr>
        <p:spPr>
          <a:xfrm>
            <a:off x="9827172" y="3031836"/>
            <a:ext cx="1833777" cy="7226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Hockey</a:t>
            </a:r>
          </a:p>
        </p:txBody>
      </p:sp>
      <p:sp>
        <p:nvSpPr>
          <p:cNvPr id="16" name="Oval 15"/>
          <p:cNvSpPr/>
          <p:nvPr/>
        </p:nvSpPr>
        <p:spPr>
          <a:xfrm>
            <a:off x="7101190" y="1524367"/>
            <a:ext cx="2173691" cy="125188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Swimming</a:t>
            </a:r>
          </a:p>
        </p:txBody>
      </p:sp>
      <p:sp>
        <p:nvSpPr>
          <p:cNvPr id="17" name="Oval 16"/>
          <p:cNvSpPr/>
          <p:nvPr/>
        </p:nvSpPr>
        <p:spPr>
          <a:xfrm>
            <a:off x="9274882" y="1623905"/>
            <a:ext cx="1887103" cy="14079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Scripture Union</a:t>
            </a:r>
          </a:p>
        </p:txBody>
      </p:sp>
      <p:sp>
        <p:nvSpPr>
          <p:cNvPr id="18" name="Oval 17"/>
          <p:cNvSpPr/>
          <p:nvPr/>
        </p:nvSpPr>
        <p:spPr>
          <a:xfrm>
            <a:off x="5475978" y="4248005"/>
            <a:ext cx="2028407" cy="82849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Cricket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6" y="365125"/>
            <a:ext cx="1137023" cy="13617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470" y="442135"/>
            <a:ext cx="1042479" cy="1248553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2686679" y="3089399"/>
            <a:ext cx="2515780" cy="110869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Surfing</a:t>
            </a:r>
          </a:p>
          <a:p>
            <a:pPr algn="ctr"/>
            <a:endParaRPr lang="en-GB" sz="2400" dirty="0"/>
          </a:p>
        </p:txBody>
      </p:sp>
      <p:sp>
        <p:nvSpPr>
          <p:cNvPr id="22" name="Oval 21"/>
          <p:cNvSpPr/>
          <p:nvPr/>
        </p:nvSpPr>
        <p:spPr>
          <a:xfrm>
            <a:off x="3130891" y="1504569"/>
            <a:ext cx="1779739" cy="11863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Athletics</a:t>
            </a:r>
          </a:p>
          <a:p>
            <a:pPr algn="ctr"/>
            <a:r>
              <a:rPr lang="en-GB" sz="2400" dirty="0"/>
              <a:t>Harriers</a:t>
            </a:r>
          </a:p>
        </p:txBody>
      </p:sp>
    </p:spTree>
    <p:extLst>
      <p:ext uri="{BB962C8B-B14F-4D97-AF65-F5344CB8AC3E}">
        <p14:creationId xmlns:p14="http://schemas.microsoft.com/office/powerpoint/2010/main" val="181761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50000"/>
                  </a:schemeClr>
                </a:solidFill>
              </a:rPr>
              <a:t>Extra-curricular Activities</a:t>
            </a:r>
            <a:endParaRPr lang="en-GB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254" y="4559993"/>
            <a:ext cx="1532056" cy="1751907"/>
          </a:xfrm>
          <a:prstGeom prst="rect">
            <a:avLst/>
          </a:prstGeom>
        </p:spPr>
      </p:pic>
      <p:pic>
        <p:nvPicPr>
          <p:cNvPr id="10" name="Picture 9" descr="Two men rowing a boat&#10;&#10;Description automatically generated">
            <a:extLst>
              <a:ext uri="{FF2B5EF4-FFF2-40B4-BE49-F238E27FC236}">
                <a16:creationId xmlns:a16="http://schemas.microsoft.com/office/drawing/2014/main" id="{88DE6BF4-F116-17B2-6844-9D821DEA6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628" y="4124597"/>
            <a:ext cx="1966164" cy="2622697"/>
          </a:xfrm>
          <a:prstGeom prst="rect">
            <a:avLst/>
          </a:prstGeom>
        </p:spPr>
      </p:pic>
      <p:pic>
        <p:nvPicPr>
          <p:cNvPr id="12" name="Picture 11" descr="Two men playing football on a field&#10;&#10;Description automatically generated">
            <a:extLst>
              <a:ext uri="{FF2B5EF4-FFF2-40B4-BE49-F238E27FC236}">
                <a16:creationId xmlns:a16="http://schemas.microsoft.com/office/drawing/2014/main" id="{36B28BB6-C91D-B423-1616-95B1965F91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142" y="4104242"/>
            <a:ext cx="2241870" cy="2564538"/>
          </a:xfrm>
          <a:prstGeom prst="rect">
            <a:avLst/>
          </a:prstGeom>
        </p:spPr>
      </p:pic>
      <p:pic>
        <p:nvPicPr>
          <p:cNvPr id="14" name="Picture 13" descr="A child running on a road&#10;&#10;Description automatically generated">
            <a:extLst>
              <a:ext uri="{FF2B5EF4-FFF2-40B4-BE49-F238E27FC236}">
                <a16:creationId xmlns:a16="http://schemas.microsoft.com/office/drawing/2014/main" id="{922316BA-36DB-1ABD-A55C-F25D8A9142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" y="4104243"/>
            <a:ext cx="2964512" cy="2564538"/>
          </a:xfrm>
          <a:prstGeom prst="rect">
            <a:avLst/>
          </a:prstGeom>
        </p:spPr>
      </p:pic>
      <p:pic>
        <p:nvPicPr>
          <p:cNvPr id="16" name="Picture 15" descr="A person playing cricket&#10;&#10;Description automatically generated">
            <a:extLst>
              <a:ext uri="{FF2B5EF4-FFF2-40B4-BE49-F238E27FC236}">
                <a16:creationId xmlns:a16="http://schemas.microsoft.com/office/drawing/2014/main" id="{075E1C17-FB0E-1876-7E1E-AC2B859BB3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03" y="1420836"/>
            <a:ext cx="2540200" cy="2622696"/>
          </a:xfrm>
          <a:prstGeom prst="rect">
            <a:avLst/>
          </a:prstGeom>
        </p:spPr>
      </p:pic>
      <p:pic>
        <p:nvPicPr>
          <p:cNvPr id="18" name="Picture 17" descr="A child running with a ball&#10;&#10;Description automatically generated">
            <a:extLst>
              <a:ext uri="{FF2B5EF4-FFF2-40B4-BE49-F238E27FC236}">
                <a16:creationId xmlns:a16="http://schemas.microsoft.com/office/drawing/2014/main" id="{44D41F76-AE8E-3D65-F93D-A217831C7C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02" y="1471489"/>
            <a:ext cx="1979441" cy="2521392"/>
          </a:xfrm>
          <a:prstGeom prst="rect">
            <a:avLst/>
          </a:prstGeom>
        </p:spPr>
      </p:pic>
      <p:pic>
        <p:nvPicPr>
          <p:cNvPr id="20" name="Picture 19" descr="A group of girls singing&#10;&#10;Description automatically generated">
            <a:extLst>
              <a:ext uri="{FF2B5EF4-FFF2-40B4-BE49-F238E27FC236}">
                <a16:creationId xmlns:a16="http://schemas.microsoft.com/office/drawing/2014/main" id="{187F35EB-2AA3-562E-EFAB-C902FB049B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8" y="1471488"/>
            <a:ext cx="3793654" cy="252139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0CB1F8B-5AFF-AF7A-F4D5-962D890C9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363" y="1379527"/>
            <a:ext cx="1991724" cy="295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6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accent1">
                    <a:lumMod val="50000"/>
                  </a:schemeClr>
                </a:solidFill>
              </a:rPr>
              <a:t>Holistic Development of Each Pupil</a:t>
            </a:r>
          </a:p>
        </p:txBody>
      </p:sp>
      <p:sp>
        <p:nvSpPr>
          <p:cNvPr id="3" name="Oval 2"/>
          <p:cNvSpPr/>
          <p:nvPr/>
        </p:nvSpPr>
        <p:spPr>
          <a:xfrm>
            <a:off x="4955628" y="2860292"/>
            <a:ext cx="2391103" cy="13996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Pupil Success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231114" y="1960802"/>
            <a:ext cx="2469934" cy="94258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Added </a:t>
            </a:r>
          </a:p>
          <a:p>
            <a:pPr algn="ctr"/>
            <a:r>
              <a:rPr lang="en-GB" sz="2800" dirty="0"/>
              <a:t>Value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65683" y="1524000"/>
            <a:ext cx="1755227" cy="9106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Pastoral Care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65684" y="4667130"/>
            <a:ext cx="1818288" cy="10084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Attitude &amp; Work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16622" y="4409090"/>
            <a:ext cx="2039006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Ethos &amp; Values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69931" y="1991710"/>
            <a:ext cx="2370083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Academic Attainment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394028" y="4451869"/>
            <a:ext cx="2033750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Learning &amp; Teaching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754308" y="3124487"/>
            <a:ext cx="1965435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Music &amp; Drama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578557" y="3195145"/>
            <a:ext cx="1975346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Sport</a:t>
            </a:r>
          </a:p>
        </p:txBody>
      </p:sp>
      <p:cxnSp>
        <p:nvCxnSpPr>
          <p:cNvPr id="21" name="Straight Arrow Connector 20"/>
          <p:cNvCxnSpPr>
            <a:stCxn id="9" idx="2"/>
            <a:endCxn id="3" idx="0"/>
          </p:cNvCxnSpPr>
          <p:nvPr/>
        </p:nvCxnSpPr>
        <p:spPr>
          <a:xfrm>
            <a:off x="6143297" y="2434623"/>
            <a:ext cx="7883" cy="425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" idx="7"/>
          </p:cNvCxnSpPr>
          <p:nvPr/>
        </p:nvCxnSpPr>
        <p:spPr>
          <a:xfrm flipH="1">
            <a:off x="6996562" y="2875202"/>
            <a:ext cx="308130" cy="190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1"/>
            <a:endCxn id="3" idx="6"/>
          </p:cNvCxnSpPr>
          <p:nvPr/>
        </p:nvCxnSpPr>
        <p:spPr>
          <a:xfrm flipH="1" flipV="1">
            <a:off x="7346731" y="3560120"/>
            <a:ext cx="231826" cy="92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" idx="5"/>
          </p:cNvCxnSpPr>
          <p:nvPr/>
        </p:nvCxnSpPr>
        <p:spPr>
          <a:xfrm flipH="1" flipV="1">
            <a:off x="6996562" y="4054972"/>
            <a:ext cx="465783" cy="396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0"/>
            <a:endCxn id="3" idx="4"/>
          </p:cNvCxnSpPr>
          <p:nvPr/>
        </p:nvCxnSpPr>
        <p:spPr>
          <a:xfrm flipH="1" flipV="1">
            <a:off x="6151180" y="4259947"/>
            <a:ext cx="23648" cy="407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" idx="3"/>
          </p:cNvCxnSpPr>
          <p:nvPr/>
        </p:nvCxnSpPr>
        <p:spPr>
          <a:xfrm flipV="1">
            <a:off x="4840014" y="4054972"/>
            <a:ext cx="465783" cy="396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3"/>
            <a:endCxn id="3" idx="2"/>
          </p:cNvCxnSpPr>
          <p:nvPr/>
        </p:nvCxnSpPr>
        <p:spPr>
          <a:xfrm flipV="1">
            <a:off x="4719743" y="3560120"/>
            <a:ext cx="235885" cy="21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19707" y="2683489"/>
            <a:ext cx="819807" cy="422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406" y="5110192"/>
            <a:ext cx="1275709" cy="14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Entrance Criteria</a:t>
            </a:r>
            <a:br>
              <a:rPr lang="en-GB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GB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156 Places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6972"/>
            <a:ext cx="10515600" cy="4735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Main criterion 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- SEAG score, applicants in rank order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Consider Special Circumstances/Provision (SC &amp; SP)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Rank all applicants in order of SEAG score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Admit highest 156 scores.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Please see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www.eani.org.uk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for full details of process, including SC &amp; SP.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Frequently more than 200 applicants for 156 places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96" y="483941"/>
            <a:ext cx="1246605" cy="1493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626" y="483942"/>
            <a:ext cx="1246605" cy="14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6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/>
              <a:t>Coleraine Grammar School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4400" dirty="0"/>
              <a:t>Year 8, 9, 10 Curriculum</a:t>
            </a:r>
          </a:p>
          <a:p>
            <a:r>
              <a:rPr lang="en-GB" sz="4400" dirty="0"/>
              <a:t>CGS Examination Results</a:t>
            </a:r>
          </a:p>
          <a:p>
            <a:r>
              <a:rPr lang="en-GB" sz="4400" dirty="0"/>
              <a:t>New school buildings &amp; extra-curricular facilities</a:t>
            </a:r>
          </a:p>
          <a:p>
            <a:r>
              <a:rPr lang="en-GB" sz="4400" dirty="0"/>
              <a:t>Pastoral Care, Transition to post-primary</a:t>
            </a:r>
          </a:p>
          <a:p>
            <a:r>
              <a:rPr lang="en-GB" sz="4400" dirty="0"/>
              <a:t>Pupils’ Experiences</a:t>
            </a:r>
          </a:p>
          <a:p>
            <a:r>
              <a:rPr lang="en-GB" sz="4400" dirty="0"/>
              <a:t>Admissions Process 2025</a:t>
            </a:r>
          </a:p>
          <a:p>
            <a:r>
              <a:rPr lang="en-GB" sz="4400" dirty="0"/>
              <a:t>Presentation on </a:t>
            </a:r>
            <a:r>
              <a:rPr lang="en-GB" sz="4400" dirty="0">
                <a:hlinkClick r:id="rId3"/>
              </a:rPr>
              <a:t>www.colerainegrammar.com</a:t>
            </a:r>
            <a:r>
              <a:rPr lang="en-GB" sz="4400" dirty="0"/>
              <a:t> </a:t>
            </a:r>
          </a:p>
          <a:p>
            <a:endParaRPr lang="en-GB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06" y="472279"/>
            <a:ext cx="1422809" cy="16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Entrance Criteria</a:t>
            </a:r>
            <a:br>
              <a:rPr lang="en-GB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GB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156 Places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6972"/>
            <a:ext cx="10515600" cy="4735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Main criterion 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- SEAG score, applicants in rank order</a:t>
            </a:r>
          </a:p>
          <a:p>
            <a:pPr marL="0" indent="0">
              <a:buNone/>
            </a:pP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Tie-breaker criteria – only used for the 156</a:t>
            </a:r>
            <a:r>
              <a:rPr lang="en-GB" sz="4000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 place 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-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Has brother or sister (child of the family) at CGS.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Random selection.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Please see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www.eani.org.uk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for full details of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96" y="483941"/>
            <a:ext cx="1246605" cy="1493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626" y="483942"/>
            <a:ext cx="1246605" cy="14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</a:t>
            </a:r>
            <a:r>
              <a:rPr lang="en-GB" sz="4800" b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Change from AQE to SEAG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CDF5AC7-8428-9797-23BD-85B0A7785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663616"/>
              </p:ext>
            </p:extLst>
          </p:nvPr>
        </p:nvGraphicFramePr>
        <p:xfrm>
          <a:off x="838200" y="1976972"/>
          <a:ext cx="10989368" cy="2984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7342">
                  <a:extLst>
                    <a:ext uri="{9D8B030D-6E8A-4147-A177-3AD203B41FA5}">
                      <a16:colId xmlns:a16="http://schemas.microsoft.com/office/drawing/2014/main" val="1910435560"/>
                    </a:ext>
                  </a:extLst>
                </a:gridCol>
                <a:gridCol w="2747342">
                  <a:extLst>
                    <a:ext uri="{9D8B030D-6E8A-4147-A177-3AD203B41FA5}">
                      <a16:colId xmlns:a16="http://schemas.microsoft.com/office/drawing/2014/main" val="668104670"/>
                    </a:ext>
                  </a:extLst>
                </a:gridCol>
                <a:gridCol w="2747342">
                  <a:extLst>
                    <a:ext uri="{9D8B030D-6E8A-4147-A177-3AD203B41FA5}">
                      <a16:colId xmlns:a16="http://schemas.microsoft.com/office/drawing/2014/main" val="3182896240"/>
                    </a:ext>
                  </a:extLst>
                </a:gridCol>
                <a:gridCol w="2747342">
                  <a:extLst>
                    <a:ext uri="{9D8B030D-6E8A-4147-A177-3AD203B41FA5}">
                      <a16:colId xmlns:a16="http://schemas.microsoft.com/office/drawing/2014/main" val="3736673966"/>
                    </a:ext>
                  </a:extLst>
                </a:gridCol>
              </a:tblGrid>
              <a:tr h="994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Scores</a:t>
                      </a:r>
                      <a:endParaRPr lang="en-GB" sz="4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  <a:endParaRPr lang="en-GB" sz="4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en-GB" sz="4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</a:t>
                      </a:r>
                      <a:endParaRPr lang="en-GB" sz="4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49183"/>
                  </a:ext>
                </a:extLst>
              </a:tr>
              <a:tr h="994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AQE</a:t>
                      </a:r>
                      <a:endParaRPr lang="en-GB" sz="4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en-GB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en-GB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2501442"/>
                  </a:ext>
                </a:extLst>
              </a:tr>
              <a:tr h="994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SEAG</a:t>
                      </a:r>
                      <a:endParaRPr lang="en-GB" sz="4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en-GB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GB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</a:t>
                      </a:r>
                      <a:endParaRPr lang="en-GB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296738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96" y="483941"/>
            <a:ext cx="1246605" cy="1493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626" y="483942"/>
            <a:ext cx="1246605" cy="14930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007DFE-DDAD-67A9-9E67-2FDD98D43F39}"/>
              </a:ext>
            </a:extLst>
          </p:cNvPr>
          <p:cNvSpPr txBox="1"/>
          <p:nvPr/>
        </p:nvSpPr>
        <p:spPr>
          <a:xfrm>
            <a:off x="536713" y="5247861"/>
            <a:ext cx="11290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 Rounded MT Bold" panose="020F0704030504030204" pitchFamily="34" charset="0"/>
              </a:rPr>
              <a:t>You receive a 3-digit TSAS, 138-282</a:t>
            </a:r>
          </a:p>
          <a:p>
            <a:pPr algn="ctr"/>
            <a:r>
              <a:rPr lang="en-GB" sz="3600" dirty="0">
                <a:latin typeface="Arial Rounded MT Bold" panose="020F0704030504030204" pitchFamily="34" charset="0"/>
              </a:rPr>
              <a:t>CGS rank orders these scores to admit 156 pupils</a:t>
            </a:r>
          </a:p>
        </p:txBody>
      </p:sp>
    </p:spTree>
    <p:extLst>
      <p:ext uri="{BB962C8B-B14F-4D97-AF65-F5344CB8AC3E}">
        <p14:creationId xmlns:p14="http://schemas.microsoft.com/office/powerpoint/2010/main" val="263535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4931"/>
            <a:ext cx="10515600" cy="40876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AQE &amp; SEAG Estimated Equivalent Scores 2015-2024</a:t>
            </a:r>
            <a:br>
              <a:rPr lang="en-GB" sz="4800" b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en-GB" sz="4800" b="1" u="sng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3548"/>
            <a:ext cx="10515600" cy="5123415"/>
          </a:xfrm>
        </p:spPr>
        <p:txBody>
          <a:bodyPr/>
          <a:lstStyle/>
          <a:p>
            <a:pPr marL="457200" lvl="1" indent="0">
              <a:buNone/>
            </a:pP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61545" y="4631700"/>
            <a:ext cx="9030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93707" y="7743217"/>
          <a:ext cx="620458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900">
                  <a:extLst>
                    <a:ext uri="{9D8B030D-6E8A-4147-A177-3AD203B41FA5}">
                      <a16:colId xmlns:a16="http://schemas.microsoft.com/office/drawing/2014/main" val="2506982052"/>
                    </a:ext>
                  </a:extLst>
                </a:gridCol>
                <a:gridCol w="1732280">
                  <a:extLst>
                    <a:ext uri="{9D8B030D-6E8A-4147-A177-3AD203B41FA5}">
                      <a16:colId xmlns:a16="http://schemas.microsoft.com/office/drawing/2014/main" val="440663002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565584544"/>
                    </a:ext>
                  </a:extLst>
                </a:gridCol>
                <a:gridCol w="1710055">
                  <a:extLst>
                    <a:ext uri="{9D8B030D-6E8A-4147-A177-3AD203B41FA5}">
                      <a16:colId xmlns:a16="http://schemas.microsoft.com/office/drawing/2014/main" val="1584786535"/>
                    </a:ext>
                  </a:extLst>
                </a:gridCol>
              </a:tblGrid>
              <a:tr h="2182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02122818"/>
                  </a:ext>
                </a:extLst>
              </a:tr>
              <a:tr h="21822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11057359"/>
                  </a:ext>
                </a:extLst>
              </a:tr>
              <a:tr h="21822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1730905"/>
                  </a:ext>
                </a:extLst>
              </a:tr>
              <a:tr h="21822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19154866"/>
                  </a:ext>
                </a:extLst>
              </a:tr>
              <a:tr h="21822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44961728"/>
                  </a:ext>
                </a:extLst>
              </a:tr>
              <a:tr h="21822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0090031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0587DB-8942-CEE7-0B07-86F48376E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384546"/>
              </p:ext>
            </p:extLst>
          </p:nvPr>
        </p:nvGraphicFramePr>
        <p:xfrm>
          <a:off x="1" y="1053548"/>
          <a:ext cx="12191998" cy="5804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0709">
                  <a:extLst>
                    <a:ext uri="{9D8B030D-6E8A-4147-A177-3AD203B41FA5}">
                      <a16:colId xmlns:a16="http://schemas.microsoft.com/office/drawing/2014/main" val="3720279302"/>
                    </a:ext>
                  </a:extLst>
                </a:gridCol>
                <a:gridCol w="1844486">
                  <a:extLst>
                    <a:ext uri="{9D8B030D-6E8A-4147-A177-3AD203B41FA5}">
                      <a16:colId xmlns:a16="http://schemas.microsoft.com/office/drawing/2014/main" val="309052760"/>
                    </a:ext>
                  </a:extLst>
                </a:gridCol>
                <a:gridCol w="1933735">
                  <a:extLst>
                    <a:ext uri="{9D8B030D-6E8A-4147-A177-3AD203B41FA5}">
                      <a16:colId xmlns:a16="http://schemas.microsoft.com/office/drawing/2014/main" val="3425633371"/>
                    </a:ext>
                  </a:extLst>
                </a:gridCol>
                <a:gridCol w="1844486">
                  <a:extLst>
                    <a:ext uri="{9D8B030D-6E8A-4147-A177-3AD203B41FA5}">
                      <a16:colId xmlns:a16="http://schemas.microsoft.com/office/drawing/2014/main" val="2680448259"/>
                    </a:ext>
                  </a:extLst>
                </a:gridCol>
                <a:gridCol w="1933735">
                  <a:extLst>
                    <a:ext uri="{9D8B030D-6E8A-4147-A177-3AD203B41FA5}">
                      <a16:colId xmlns:a16="http://schemas.microsoft.com/office/drawing/2014/main" val="703667515"/>
                    </a:ext>
                  </a:extLst>
                </a:gridCol>
                <a:gridCol w="1651112">
                  <a:extLst>
                    <a:ext uri="{9D8B030D-6E8A-4147-A177-3AD203B41FA5}">
                      <a16:colId xmlns:a16="http://schemas.microsoft.com/office/drawing/2014/main" val="1721554176"/>
                    </a:ext>
                  </a:extLst>
                </a:gridCol>
                <a:gridCol w="1933735">
                  <a:extLst>
                    <a:ext uri="{9D8B030D-6E8A-4147-A177-3AD203B41FA5}">
                      <a16:colId xmlns:a16="http://schemas.microsoft.com/office/drawing/2014/main" val="1616853763"/>
                    </a:ext>
                  </a:extLst>
                </a:gridCol>
              </a:tblGrid>
              <a:tr h="1106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Lowest AQE Score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SEAG Equivalent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Highest AQE Score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SEAG Equivalent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AQE Score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SEAG Equivalent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9626392"/>
                  </a:ext>
                </a:extLst>
              </a:tr>
              <a:tr h="350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2396213"/>
                  </a:ext>
                </a:extLst>
              </a:tr>
              <a:tr h="350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7769799"/>
                  </a:ext>
                </a:extLst>
              </a:tr>
              <a:tr h="350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1826574"/>
                  </a:ext>
                </a:extLst>
              </a:tr>
              <a:tr h="350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867974"/>
                  </a:ext>
                </a:extLst>
              </a:tr>
              <a:tr h="350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6850848"/>
                  </a:ext>
                </a:extLst>
              </a:tr>
              <a:tr h="350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359881"/>
                  </a:ext>
                </a:extLst>
              </a:tr>
              <a:tr h="350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academic selection due to Covid-19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186681"/>
                  </a:ext>
                </a:extLst>
              </a:tr>
              <a:tr h="350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0028115"/>
                  </a:ext>
                </a:extLst>
              </a:tr>
              <a:tr h="350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1780653"/>
                  </a:ext>
                </a:extLst>
              </a:tr>
              <a:tr h="1192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Lowest AQE Score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SEAG Lowest Score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Highest AQE Score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SEAG Highest Score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 Average AQE Score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SEAG Average Score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8129388"/>
                  </a:ext>
                </a:extLst>
              </a:tr>
              <a:tr h="350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0683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20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FC225-08A9-6072-A516-1162E289E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GB" sz="5200" b="1" u="sng"/>
              <a:t>2024 Year 8 Admissions</a:t>
            </a:r>
            <a:endParaRPr lang="en-GB" sz="5200" b="1" u="sng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57B2054D-80EB-A8BD-330E-F91B66305A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812899"/>
              </p:ext>
            </p:extLst>
          </p:nvPr>
        </p:nvGraphicFramePr>
        <p:xfrm>
          <a:off x="838200" y="1888345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B7464B3-3675-F907-71CC-51E10E71D9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52" y="197658"/>
            <a:ext cx="1246605" cy="1493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F2A6E6-BCF6-F754-4CCD-E5E3E351EE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9" y="197658"/>
            <a:ext cx="1246605" cy="1493029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1C9E102D-5896-DD38-8CFE-1BE1F30611A2}"/>
              </a:ext>
            </a:extLst>
          </p:cNvPr>
          <p:cNvSpPr/>
          <p:nvPr/>
        </p:nvSpPr>
        <p:spPr>
          <a:xfrm flipH="1">
            <a:off x="1149147" y="2050217"/>
            <a:ext cx="198783" cy="2965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9E3D2DB1-90E4-378E-CD6D-F0435EC2F304}"/>
              </a:ext>
            </a:extLst>
          </p:cNvPr>
          <p:cNvSpPr/>
          <p:nvPr/>
        </p:nvSpPr>
        <p:spPr>
          <a:xfrm flipH="1">
            <a:off x="1143088" y="2915877"/>
            <a:ext cx="198783" cy="2965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B00560FA-21E6-3A41-CEF5-755F3BEB780E}"/>
              </a:ext>
            </a:extLst>
          </p:cNvPr>
          <p:cNvSpPr/>
          <p:nvPr/>
        </p:nvSpPr>
        <p:spPr>
          <a:xfrm flipH="1">
            <a:off x="1149148" y="5699457"/>
            <a:ext cx="198783" cy="2965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75E1052F-B63F-FEF5-C715-2DBDFA02FD57}"/>
              </a:ext>
            </a:extLst>
          </p:cNvPr>
          <p:cNvSpPr/>
          <p:nvPr/>
        </p:nvSpPr>
        <p:spPr>
          <a:xfrm flipH="1">
            <a:off x="1154074" y="3829530"/>
            <a:ext cx="198783" cy="2965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5684D3CA-E939-8C26-7965-9E090D49FBEC}"/>
              </a:ext>
            </a:extLst>
          </p:cNvPr>
          <p:cNvSpPr/>
          <p:nvPr/>
        </p:nvSpPr>
        <p:spPr>
          <a:xfrm flipH="1">
            <a:off x="1154073" y="4833796"/>
            <a:ext cx="198782" cy="3198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2531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FD4E1-D6D3-CF8A-116C-F376A574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b="1" u="sng">
                <a:solidFill>
                  <a:srgbClr val="FFFFFF"/>
                </a:solidFill>
              </a:rPr>
              <a:t>Key Factors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FEB57-AFDC-5C4F-EBA1-0079C2849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186527" cy="5585619"/>
          </a:xfrm>
        </p:spPr>
        <p:txBody>
          <a:bodyPr anchor="ctr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Examination results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Quality of teaching and learning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Pastoral Care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Extra-curricular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Affirmed by Inspection Report and Parents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Year 8 intake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Buildings and facilities</a:t>
            </a:r>
          </a:p>
        </p:txBody>
      </p:sp>
    </p:spTree>
    <p:extLst>
      <p:ext uri="{BB962C8B-B14F-4D97-AF65-F5344CB8AC3E}">
        <p14:creationId xmlns:p14="http://schemas.microsoft.com/office/powerpoint/2010/main" val="4709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accent1">
                    <a:lumMod val="50000"/>
                  </a:schemeClr>
                </a:solidFill>
              </a:rPr>
              <a:t>Holistic Development of Each Pupil</a:t>
            </a:r>
          </a:p>
        </p:txBody>
      </p:sp>
      <p:sp>
        <p:nvSpPr>
          <p:cNvPr id="3" name="Oval 2"/>
          <p:cNvSpPr/>
          <p:nvPr/>
        </p:nvSpPr>
        <p:spPr>
          <a:xfrm>
            <a:off x="4955628" y="2860292"/>
            <a:ext cx="2391103" cy="13996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Pupil Success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231114" y="1960802"/>
            <a:ext cx="2469934" cy="94258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Added </a:t>
            </a:r>
          </a:p>
          <a:p>
            <a:pPr algn="ctr"/>
            <a:r>
              <a:rPr lang="en-GB" sz="2800" dirty="0"/>
              <a:t>Value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65683" y="1524000"/>
            <a:ext cx="1755227" cy="9106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Pastoral Care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65684" y="4667130"/>
            <a:ext cx="1818288" cy="10084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Attitude &amp; Work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16622" y="4409090"/>
            <a:ext cx="2039006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Ethos &amp; Values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69931" y="1991710"/>
            <a:ext cx="2370083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Academic Attainment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394028" y="4451869"/>
            <a:ext cx="2033750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Learning &amp; Teaching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754308" y="3124487"/>
            <a:ext cx="1965435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Music &amp; Drama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578557" y="3195145"/>
            <a:ext cx="1975346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Sport</a:t>
            </a:r>
          </a:p>
        </p:txBody>
      </p:sp>
      <p:cxnSp>
        <p:nvCxnSpPr>
          <p:cNvPr id="21" name="Straight Arrow Connector 20"/>
          <p:cNvCxnSpPr>
            <a:stCxn id="9" idx="2"/>
            <a:endCxn id="3" idx="0"/>
          </p:cNvCxnSpPr>
          <p:nvPr/>
        </p:nvCxnSpPr>
        <p:spPr>
          <a:xfrm>
            <a:off x="6143297" y="2434623"/>
            <a:ext cx="7883" cy="425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" idx="7"/>
          </p:cNvCxnSpPr>
          <p:nvPr/>
        </p:nvCxnSpPr>
        <p:spPr>
          <a:xfrm flipH="1">
            <a:off x="6996562" y="2875202"/>
            <a:ext cx="308130" cy="190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1"/>
            <a:endCxn id="3" idx="6"/>
          </p:cNvCxnSpPr>
          <p:nvPr/>
        </p:nvCxnSpPr>
        <p:spPr>
          <a:xfrm flipH="1" flipV="1">
            <a:off x="7346731" y="3560120"/>
            <a:ext cx="231826" cy="92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" idx="5"/>
          </p:cNvCxnSpPr>
          <p:nvPr/>
        </p:nvCxnSpPr>
        <p:spPr>
          <a:xfrm flipH="1" flipV="1">
            <a:off x="6996562" y="4054972"/>
            <a:ext cx="465783" cy="396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0"/>
            <a:endCxn id="3" idx="4"/>
          </p:cNvCxnSpPr>
          <p:nvPr/>
        </p:nvCxnSpPr>
        <p:spPr>
          <a:xfrm flipH="1" flipV="1">
            <a:off x="6151180" y="4259947"/>
            <a:ext cx="23648" cy="407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" idx="3"/>
          </p:cNvCxnSpPr>
          <p:nvPr/>
        </p:nvCxnSpPr>
        <p:spPr>
          <a:xfrm flipV="1">
            <a:off x="4840014" y="4054972"/>
            <a:ext cx="465783" cy="396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3"/>
            <a:endCxn id="3" idx="2"/>
          </p:cNvCxnSpPr>
          <p:nvPr/>
        </p:nvCxnSpPr>
        <p:spPr>
          <a:xfrm flipV="1">
            <a:off x="4719743" y="3560120"/>
            <a:ext cx="235885" cy="21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19707" y="2683489"/>
            <a:ext cx="819807" cy="422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406" y="5110192"/>
            <a:ext cx="1275709" cy="14587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B6FEA4-F1C8-4D6C-A72C-4FEB05BE1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9" y="5171357"/>
            <a:ext cx="1275709" cy="14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731" y="1477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CURRICULUM</a:t>
            </a:r>
          </a:p>
        </p:txBody>
      </p:sp>
      <p:sp>
        <p:nvSpPr>
          <p:cNvPr id="6" name="Oval 5"/>
          <p:cNvSpPr/>
          <p:nvPr/>
        </p:nvSpPr>
        <p:spPr>
          <a:xfrm>
            <a:off x="4488873" y="2566555"/>
            <a:ext cx="3397827" cy="279515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Key Stage 3</a:t>
            </a:r>
          </a:p>
          <a:p>
            <a:pPr algn="ctr"/>
            <a:r>
              <a:rPr lang="en-GB" sz="3200" dirty="0"/>
              <a:t>Years 8, 9, 10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8422" y="1332995"/>
            <a:ext cx="1506681" cy="13255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Maths</a:t>
            </a:r>
          </a:p>
          <a:p>
            <a:pPr algn="ctr"/>
            <a:r>
              <a:rPr lang="en-GB" sz="2800" dirty="0"/>
              <a:t>English</a:t>
            </a:r>
          </a:p>
          <a:p>
            <a:pPr algn="ctr"/>
            <a:r>
              <a:rPr lang="en-GB" sz="2800" dirty="0"/>
              <a:t>ICT</a:t>
            </a:r>
          </a:p>
        </p:txBody>
      </p:sp>
      <p:sp>
        <p:nvSpPr>
          <p:cNvPr id="8" name="Rectangle 7"/>
          <p:cNvSpPr/>
          <p:nvPr/>
        </p:nvSpPr>
        <p:spPr>
          <a:xfrm>
            <a:off x="8925788" y="3061746"/>
            <a:ext cx="1856511" cy="10756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History</a:t>
            </a:r>
          </a:p>
          <a:p>
            <a:pPr algn="ctr"/>
            <a:r>
              <a:rPr lang="en-GB" sz="2800" dirty="0"/>
              <a:t>Geography</a:t>
            </a:r>
          </a:p>
        </p:txBody>
      </p:sp>
      <p:sp>
        <p:nvSpPr>
          <p:cNvPr id="9" name="Rectangle 8"/>
          <p:cNvSpPr/>
          <p:nvPr/>
        </p:nvSpPr>
        <p:spPr>
          <a:xfrm>
            <a:off x="1967351" y="4744675"/>
            <a:ext cx="2001980" cy="19283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Languages –</a:t>
            </a:r>
          </a:p>
          <a:p>
            <a:pPr algn="ctr"/>
            <a:r>
              <a:rPr lang="en-GB" sz="2800" dirty="0"/>
              <a:t>French</a:t>
            </a:r>
          </a:p>
          <a:p>
            <a:pPr algn="ctr"/>
            <a:r>
              <a:rPr lang="en-GB" sz="2800" dirty="0"/>
              <a:t>Spanish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67349" y="2975896"/>
            <a:ext cx="1482436" cy="12532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RE</a:t>
            </a:r>
          </a:p>
          <a:p>
            <a:pPr algn="ctr"/>
            <a:r>
              <a:rPr lang="en-GB" sz="2800" dirty="0"/>
              <a:t>LLW</a:t>
            </a:r>
          </a:p>
          <a:p>
            <a:pPr algn="ctr"/>
            <a:r>
              <a:rPr lang="en-GB" sz="2800" dirty="0"/>
              <a:t>Careers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94168" y="5780376"/>
            <a:ext cx="1454726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PE</a:t>
            </a:r>
          </a:p>
          <a:p>
            <a:pPr algn="ctr"/>
            <a:r>
              <a:rPr lang="en-GB" sz="2800" dirty="0"/>
              <a:t>Games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10129" y="4509655"/>
            <a:ext cx="2057400" cy="2163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HE</a:t>
            </a:r>
          </a:p>
          <a:p>
            <a:pPr algn="ctr"/>
            <a:r>
              <a:rPr lang="en-GB" sz="2800" dirty="0"/>
              <a:t>Technology</a:t>
            </a:r>
          </a:p>
          <a:p>
            <a:pPr algn="ctr"/>
            <a:r>
              <a:rPr lang="en-GB" sz="2800" dirty="0"/>
              <a:t>Drama</a:t>
            </a:r>
          </a:p>
          <a:p>
            <a:pPr algn="ctr"/>
            <a:r>
              <a:rPr lang="en-GB" sz="2800" dirty="0"/>
              <a:t>Music</a:t>
            </a:r>
          </a:p>
          <a:p>
            <a:pPr algn="ctr"/>
            <a:r>
              <a:rPr lang="en-GB" sz="2800" dirty="0"/>
              <a:t>Art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748894" y="2047009"/>
            <a:ext cx="0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48894" y="204700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406245" y="1134448"/>
            <a:ext cx="1865168" cy="13255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Chemistry</a:t>
            </a:r>
          </a:p>
          <a:p>
            <a:pPr algn="ctr"/>
            <a:r>
              <a:rPr lang="en-GB" sz="2800" dirty="0"/>
              <a:t>Physics</a:t>
            </a:r>
          </a:p>
          <a:p>
            <a:pPr algn="ctr"/>
            <a:r>
              <a:rPr lang="en-GB" sz="2800" dirty="0"/>
              <a:t>Biology</a:t>
            </a:r>
          </a:p>
        </p:txBody>
      </p:sp>
      <p:cxnSp>
        <p:nvCxnSpPr>
          <p:cNvPr id="5" name="Straight Connector 4"/>
          <p:cNvCxnSpPr>
            <a:endCxn id="6" idx="1"/>
          </p:cNvCxnSpPr>
          <p:nvPr/>
        </p:nvCxnSpPr>
        <p:spPr>
          <a:xfrm>
            <a:off x="4455103" y="2658558"/>
            <a:ext cx="531370" cy="317338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3"/>
          </p:cNvCxnSpPr>
          <p:nvPr/>
        </p:nvCxnSpPr>
        <p:spPr>
          <a:xfrm>
            <a:off x="3449785" y="3602498"/>
            <a:ext cx="1039088" cy="210966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969329" y="4744675"/>
            <a:ext cx="841662" cy="419608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0"/>
          </p:cNvCxnSpPr>
          <p:nvPr/>
        </p:nvCxnSpPr>
        <p:spPr>
          <a:xfrm flipV="1">
            <a:off x="6021531" y="5361239"/>
            <a:ext cx="0" cy="419137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7762009" y="4509655"/>
            <a:ext cx="548120" cy="23502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1"/>
          </p:cNvCxnSpPr>
          <p:nvPr/>
        </p:nvCxnSpPr>
        <p:spPr>
          <a:xfrm flipH="1">
            <a:off x="7886700" y="3599584"/>
            <a:ext cx="1039088" cy="21388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578871" y="2454492"/>
            <a:ext cx="827371" cy="687892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3" y="314008"/>
            <a:ext cx="1264625" cy="144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7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280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GCSE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0446"/>
            <a:ext cx="10515600" cy="5079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At least 7 A*- C grades including English and Maths vs NI Grammar Schools</a:t>
            </a:r>
          </a:p>
          <a:p>
            <a:pPr marL="0" indent="0">
              <a:buNone/>
            </a:pP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47" y="5512544"/>
            <a:ext cx="857306" cy="98033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7DE84AE-8475-D0CF-FB48-1748D63DF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218548"/>
              </p:ext>
            </p:extLst>
          </p:nvPr>
        </p:nvGraphicFramePr>
        <p:xfrm>
          <a:off x="838200" y="3476466"/>
          <a:ext cx="10086947" cy="2606019"/>
        </p:xfrm>
        <a:graphic>
          <a:graphicData uri="http://schemas.openxmlformats.org/drawingml/2006/table">
            <a:tbl>
              <a:tblPr firstRow="1" firstCol="1" bandRow="1"/>
              <a:tblGrid>
                <a:gridCol w="1901868">
                  <a:extLst>
                    <a:ext uri="{9D8B030D-6E8A-4147-A177-3AD203B41FA5}">
                      <a16:colId xmlns:a16="http://schemas.microsoft.com/office/drawing/2014/main" val="1083175660"/>
                    </a:ext>
                  </a:extLst>
                </a:gridCol>
                <a:gridCol w="1169297">
                  <a:extLst>
                    <a:ext uri="{9D8B030D-6E8A-4147-A177-3AD203B41FA5}">
                      <a16:colId xmlns:a16="http://schemas.microsoft.com/office/drawing/2014/main" val="274962150"/>
                    </a:ext>
                  </a:extLst>
                </a:gridCol>
                <a:gridCol w="1169297">
                  <a:extLst>
                    <a:ext uri="{9D8B030D-6E8A-4147-A177-3AD203B41FA5}">
                      <a16:colId xmlns:a16="http://schemas.microsoft.com/office/drawing/2014/main" val="1481544775"/>
                    </a:ext>
                  </a:extLst>
                </a:gridCol>
                <a:gridCol w="1169297">
                  <a:extLst>
                    <a:ext uri="{9D8B030D-6E8A-4147-A177-3AD203B41FA5}">
                      <a16:colId xmlns:a16="http://schemas.microsoft.com/office/drawing/2014/main" val="4122960779"/>
                    </a:ext>
                  </a:extLst>
                </a:gridCol>
                <a:gridCol w="1169297">
                  <a:extLst>
                    <a:ext uri="{9D8B030D-6E8A-4147-A177-3AD203B41FA5}">
                      <a16:colId xmlns:a16="http://schemas.microsoft.com/office/drawing/2014/main" val="538951846"/>
                    </a:ext>
                  </a:extLst>
                </a:gridCol>
                <a:gridCol w="1169297">
                  <a:extLst>
                    <a:ext uri="{9D8B030D-6E8A-4147-A177-3AD203B41FA5}">
                      <a16:colId xmlns:a16="http://schemas.microsoft.com/office/drawing/2014/main" val="4107835886"/>
                    </a:ext>
                  </a:extLst>
                </a:gridCol>
                <a:gridCol w="1169297">
                  <a:extLst>
                    <a:ext uri="{9D8B030D-6E8A-4147-A177-3AD203B41FA5}">
                      <a16:colId xmlns:a16="http://schemas.microsoft.com/office/drawing/2014/main" val="3926131156"/>
                    </a:ext>
                  </a:extLst>
                </a:gridCol>
                <a:gridCol w="1169297">
                  <a:extLst>
                    <a:ext uri="{9D8B030D-6E8A-4147-A177-3AD203B41FA5}">
                      <a16:colId xmlns:a16="http://schemas.microsoft.com/office/drawing/2014/main" val="2649929884"/>
                    </a:ext>
                  </a:extLst>
                </a:gridCol>
              </a:tblGrid>
              <a:tr h="8809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20150"/>
                  </a:ext>
                </a:extLst>
              </a:tr>
              <a:tr h="502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AQE </a:t>
                      </a:r>
                      <a:r>
                        <a:rPr lang="en-GB" sz="24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&gt; </a:t>
                      </a:r>
                      <a:r>
                        <a:rPr lang="en-GB" sz="2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CGS Pupils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97.7%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96.4%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94239"/>
                  </a:ext>
                </a:extLst>
              </a:tr>
              <a:tr h="984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 Grammar Average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89.9%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152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68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561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Coleraine Grammar A Level Results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09" y="715617"/>
            <a:ext cx="11673191" cy="61423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dirty="0">
                <a:solidFill>
                  <a:srgbClr val="5B9BD5">
                    <a:lumMod val="50000"/>
                  </a:srgbClr>
                </a:solidFill>
              </a:rPr>
              <a:t>A*- C grades – 88.9% of all grades</a:t>
            </a:r>
          </a:p>
          <a:p>
            <a:pPr marL="0" indent="0">
              <a:buNone/>
            </a:pPr>
            <a:r>
              <a:rPr lang="en-GB" sz="11200" dirty="0">
                <a:solidFill>
                  <a:srgbClr val="5B9BD5">
                    <a:lumMod val="50000"/>
                  </a:srgbClr>
                </a:solidFill>
              </a:rPr>
              <a:t>19 pupils achieved at least one A* grade;</a:t>
            </a:r>
          </a:p>
          <a:p>
            <a:pPr marL="0" indent="0">
              <a:buNone/>
            </a:pPr>
            <a:r>
              <a:rPr lang="en-GB" sz="11200" dirty="0">
                <a:solidFill>
                  <a:srgbClr val="5B9BD5">
                    <a:lumMod val="50000"/>
                  </a:srgbClr>
                </a:solidFill>
              </a:rPr>
              <a:t>15 pupils achieved at least 3 A grades</a:t>
            </a:r>
          </a:p>
          <a:p>
            <a:pPr marL="0" indent="0">
              <a:buNone/>
            </a:pPr>
            <a:r>
              <a:rPr lang="en-GB" sz="11200" dirty="0">
                <a:solidFill>
                  <a:srgbClr val="5B9BD5">
                    <a:lumMod val="50000"/>
                  </a:srgbClr>
                </a:solidFill>
              </a:rPr>
              <a:t>55 pupils achieved at least 1 A* or A grade</a:t>
            </a:r>
          </a:p>
          <a:p>
            <a:pPr marL="0" indent="0">
              <a:buNone/>
            </a:pPr>
            <a:endParaRPr lang="en-GB" sz="8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8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8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11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11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Durham, Edinburgh, Glasgow, Imperial, Leeds, Liverpool, Loughborough, Manchester, Newcastle, Nottingham, QUB,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Stranmillis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, Trinity (Dublin), Ulster, York.</a:t>
            </a:r>
          </a:p>
          <a:p>
            <a:pPr marL="0" indent="0">
              <a:buNone/>
            </a:pPr>
            <a:endParaRPr lang="en-GB" sz="11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Architecture, Biochemistry, Civil Engineering, Computer Science, Criminology, Dentistry, English, Finance, Law, Mathematics, Medicine, Nursing, Occupational Therapy, Pharmacy, Physics, Psychology, Teaching. 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77611"/>
              </p:ext>
            </p:extLst>
          </p:nvPr>
        </p:nvGraphicFramePr>
        <p:xfrm>
          <a:off x="194131" y="2544416"/>
          <a:ext cx="11673190" cy="1470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7822">
                  <a:extLst>
                    <a:ext uri="{9D8B030D-6E8A-4147-A177-3AD203B41FA5}">
                      <a16:colId xmlns:a16="http://schemas.microsoft.com/office/drawing/2014/main" val="1468027860"/>
                    </a:ext>
                  </a:extLst>
                </a:gridCol>
                <a:gridCol w="1936754">
                  <a:extLst>
                    <a:ext uri="{9D8B030D-6E8A-4147-A177-3AD203B41FA5}">
                      <a16:colId xmlns:a16="http://schemas.microsoft.com/office/drawing/2014/main" val="283997294"/>
                    </a:ext>
                  </a:extLst>
                </a:gridCol>
                <a:gridCol w="5108614">
                  <a:extLst>
                    <a:ext uri="{9D8B030D-6E8A-4147-A177-3AD203B41FA5}">
                      <a16:colId xmlns:a16="http://schemas.microsoft.com/office/drawing/2014/main" val="2969546001"/>
                    </a:ext>
                  </a:extLst>
                </a:gridCol>
              </a:tblGrid>
              <a:tr h="837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CGS (%)</a:t>
                      </a:r>
                      <a:endParaRPr lang="en-GB" sz="3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 Grammar (%) Average 2024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5116114"/>
                  </a:ext>
                </a:extLst>
              </a:tr>
              <a:tr h="633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3 A-Levels A*- C</a:t>
                      </a:r>
                      <a:endParaRPr lang="en-GB" sz="3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79.9</a:t>
                      </a:r>
                      <a:endParaRPr lang="en-GB" sz="3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9280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84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795" y="216568"/>
            <a:ext cx="10492409" cy="748058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Pupil Journeys </a:t>
            </a:r>
            <a:endParaRPr lang="en-GB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388810"/>
              </p:ext>
            </p:extLst>
          </p:nvPr>
        </p:nvGraphicFramePr>
        <p:xfrm>
          <a:off x="248894" y="956108"/>
          <a:ext cx="11671019" cy="5547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0078">
                  <a:extLst>
                    <a:ext uri="{9D8B030D-6E8A-4147-A177-3AD203B41FA5}">
                      <a16:colId xmlns:a16="http://schemas.microsoft.com/office/drawing/2014/main" val="2402649129"/>
                    </a:ext>
                  </a:extLst>
                </a:gridCol>
                <a:gridCol w="1113183">
                  <a:extLst>
                    <a:ext uri="{9D8B030D-6E8A-4147-A177-3AD203B41FA5}">
                      <a16:colId xmlns:a16="http://schemas.microsoft.com/office/drawing/2014/main" val="1908579167"/>
                    </a:ext>
                  </a:extLst>
                </a:gridCol>
                <a:gridCol w="1689652">
                  <a:extLst>
                    <a:ext uri="{9D8B030D-6E8A-4147-A177-3AD203B41FA5}">
                      <a16:colId xmlns:a16="http://schemas.microsoft.com/office/drawing/2014/main" val="565305965"/>
                    </a:ext>
                  </a:extLst>
                </a:gridCol>
                <a:gridCol w="2040002">
                  <a:extLst>
                    <a:ext uri="{9D8B030D-6E8A-4147-A177-3AD203B41FA5}">
                      <a16:colId xmlns:a16="http://schemas.microsoft.com/office/drawing/2014/main" val="1841268765"/>
                    </a:ext>
                  </a:extLst>
                </a:gridCol>
                <a:gridCol w="2854303">
                  <a:extLst>
                    <a:ext uri="{9D8B030D-6E8A-4147-A177-3AD203B41FA5}">
                      <a16:colId xmlns:a16="http://schemas.microsoft.com/office/drawing/2014/main" val="2162497615"/>
                    </a:ext>
                  </a:extLst>
                </a:gridCol>
                <a:gridCol w="2353801">
                  <a:extLst>
                    <a:ext uri="{9D8B030D-6E8A-4147-A177-3AD203B41FA5}">
                      <a16:colId xmlns:a16="http://schemas.microsoft.com/office/drawing/2014/main" val="3292787202"/>
                    </a:ext>
                  </a:extLst>
                </a:gridCol>
              </a:tblGrid>
              <a:tr h="815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Levels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Ex-</a:t>
                      </a:r>
                      <a:r>
                        <a:rPr lang="en-GB" sz="3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</a:t>
                      </a:r>
                      <a:endParaRPr lang="en-GB" sz="3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3179681"/>
                  </a:ext>
                </a:extLst>
              </a:tr>
              <a:tr h="1268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6A*, 4A, 1B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2A*, 1A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32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XI hockey captain, violin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Pharmacy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2190112"/>
                  </a:ext>
                </a:extLst>
              </a:tr>
              <a:tr h="1154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5A, 5B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2A*, 1A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32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XV Rugby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Law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3734553"/>
                  </a:ext>
                </a:extLst>
              </a:tr>
              <a:tr h="1154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Pupil 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1A, 4B, 2C, 1D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2A, Distinction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Football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Computing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1076099"/>
                  </a:ext>
                </a:extLst>
              </a:tr>
              <a:tr h="1154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Pupil 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7A*, 3A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2A*, 1A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Hockey, </a:t>
                      </a:r>
                      <a:r>
                        <a:rPr lang="en-GB" sz="3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Choir, Athletics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Optometry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807569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88" y="162577"/>
            <a:ext cx="1403612" cy="158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96672-A17C-2F2E-92A0-162F697C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3572"/>
            <a:ext cx="3887234" cy="4461163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Inspection  </a:t>
            </a:r>
            <a:br>
              <a:rPr lang="en-US" b="1" u="sng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en-US" b="1" u="sng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b="1" u="sng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Key Findings</a:t>
            </a:r>
            <a:b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0E848-A81F-B846-33F2-F1DAA04C3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319088"/>
            <a:ext cx="7839198" cy="6219824"/>
          </a:xfrm>
        </p:spPr>
        <p:txBody>
          <a:bodyPr anchor="ctr">
            <a:normAutofit/>
          </a:bodyPr>
          <a:lstStyle/>
          <a:p>
            <a:pPr marL="342900" marR="590550" lvl="0" indent="-342900">
              <a:spcBef>
                <a:spcPts val="138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spc="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The</a:t>
            </a:r>
            <a:r>
              <a:rPr lang="en-US" sz="3200" spc="-2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sz="3200" spc="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school’s</a:t>
            </a:r>
            <a:r>
              <a:rPr lang="en-US" sz="3200" spc="-2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sz="3200" spc="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vision is shared by all members of the school community and understood well by the pupils.</a:t>
            </a:r>
            <a:endParaRPr lang="en-GB" sz="3200" spc="0" dirty="0">
              <a:effectLst/>
              <a:latin typeface="Arial" panose="020B060402020202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342900" marR="538480" lvl="0" indent="-342900">
              <a:spcBef>
                <a:spcPts val="136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spc="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The SLT has close oversight of the school’s improvement priorities</a:t>
            </a:r>
            <a:endParaRPr lang="en-GB" sz="3200" spc="0" dirty="0">
              <a:effectLst/>
              <a:latin typeface="Arial" panose="020B060402020202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342900" marR="640715" lvl="0" indent="-342900">
              <a:spcBef>
                <a:spcPts val="1375"/>
              </a:spcBef>
              <a:buFont typeface="Symbol" panose="05050102010706020507" pitchFamily="18" charset="2"/>
              <a:buChar char=""/>
            </a:pPr>
            <a:r>
              <a:rPr lang="en-US" sz="3200" spc="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All of the teaching observed during the inspection was effective in promoting active</a:t>
            </a:r>
            <a:r>
              <a:rPr lang="en-US" sz="3200" spc="-1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sz="3200" spc="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learning</a:t>
            </a:r>
            <a:endParaRPr lang="en-GB" sz="3200" spc="0" dirty="0">
              <a:effectLst/>
              <a:latin typeface="Arial" panose="020B060402020202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342900" marR="675640" lvl="0" indent="-342900">
              <a:spcBef>
                <a:spcPts val="137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spc="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The school knows its pupils well</a:t>
            </a:r>
            <a:endParaRPr lang="en-GB" sz="3200" spc="0" dirty="0">
              <a:effectLst/>
              <a:latin typeface="Arial" panose="020B060402020202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0" marR="529590" indent="0">
              <a:spcBef>
                <a:spcPts val="380"/>
              </a:spcBef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8687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E0D922-510B-EB7D-E2AA-4201216ABB81}"/>
              </a:ext>
            </a:extLst>
          </p:cNvPr>
          <p:cNvSpPr txBox="1"/>
          <p:nvPr/>
        </p:nvSpPr>
        <p:spPr>
          <a:xfrm>
            <a:off x="838199" y="477998"/>
            <a:ext cx="10949609" cy="569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385"/>
              </a:spcBef>
            </a:pPr>
            <a:endPara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529590" indent="-457200"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lang="en-US" sz="2800" spc="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The middle leaders are well informed …. and carry out robust monitoring and evaluation processes</a:t>
            </a:r>
            <a:endParaRPr lang="en-GB" sz="2800" spc="0" dirty="0">
              <a:effectLst/>
              <a:latin typeface="Arial" panose="020B060402020202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342900" marR="540385" lvl="0" indent="-342900">
              <a:spcBef>
                <a:spcPts val="137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spc="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The school celebrates well the pupils’ many successes in sporting, musical and cultural events </a:t>
            </a:r>
            <a:endPara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385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385"/>
              </a:spcBef>
            </a:pP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r>
              <a:rPr lang="en-US" sz="2800" spc="-1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800" spc="-1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CGS 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n-US" sz="28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US" sz="2800" spc="-1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sz="28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2800" spc="-1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en-US" sz="28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sz="28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widely</a:t>
            </a:r>
            <a:r>
              <a:rPr lang="en-US" sz="2800" spc="-1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include:</a:t>
            </a:r>
            <a:endPara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903605" lvl="0" indent="-228600">
              <a:lnSpc>
                <a:spcPct val="90000"/>
              </a:lnSpc>
              <a:spcBef>
                <a:spcPts val="1375"/>
              </a:spcBef>
              <a:buFont typeface="Arial" panose="020B0604020202020204" pitchFamily="34" charset="0"/>
              <a:buChar char="•"/>
            </a:pPr>
            <a:r>
              <a:rPr lang="en-US" sz="2800" spc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sz="28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pupil</a:t>
            </a:r>
            <a:r>
              <a:rPr lang="en-US" sz="28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n-US" sz="28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profiles</a:t>
            </a:r>
            <a:r>
              <a:rPr lang="en-US" sz="2800" spc="-2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allow</a:t>
            </a:r>
            <a:r>
              <a:rPr lang="en-US" sz="28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8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en-US" sz="28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support their pupils more holistically and effectively</a:t>
            </a:r>
          </a:p>
          <a:p>
            <a:pPr marL="342900" marR="708660" lvl="0" indent="-228600">
              <a:lnSpc>
                <a:spcPct val="90000"/>
              </a:lnSpc>
              <a:spcBef>
                <a:spcPts val="137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spc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8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school’s</a:t>
            </a:r>
            <a:r>
              <a:rPr lang="en-US" sz="28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journey</a:t>
            </a:r>
            <a:r>
              <a:rPr lang="en-US" sz="28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8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en-US" sz="28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consistency</a:t>
            </a:r>
            <a:r>
              <a:rPr lang="en-US" sz="28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8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n-US" sz="28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8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teaching </a:t>
            </a:r>
          </a:p>
          <a:p>
            <a:pPr algn="ctr">
              <a:lnSpc>
                <a:spcPct val="90000"/>
              </a:lnSpc>
            </a:pPr>
            <a:endPara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F698A-A38F-BEE7-053A-85C68890D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203" y="5161931"/>
            <a:ext cx="1246605" cy="14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uilding with cars parked in front&#10;&#10;Description automatically generated with low confidence">
            <a:extLst>
              <a:ext uri="{FF2B5EF4-FFF2-40B4-BE49-F238E27FC236}">
                <a16:creationId xmlns:a16="http://schemas.microsoft.com/office/drawing/2014/main" id="{1C5621D2-A842-48D0-BD79-8E07EB9B74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4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1006</Words>
  <Application>Microsoft Office PowerPoint</Application>
  <PresentationFormat>Widescreen</PresentationFormat>
  <Paragraphs>357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Rounded MT Bold</vt:lpstr>
      <vt:lpstr>Calibri</vt:lpstr>
      <vt:lpstr>Calibri Light</vt:lpstr>
      <vt:lpstr>Symbol</vt:lpstr>
      <vt:lpstr>Office Theme</vt:lpstr>
      <vt:lpstr>PowerPoint Presentation</vt:lpstr>
      <vt:lpstr>Coleraine Grammar School </vt:lpstr>
      <vt:lpstr>CURRICULUM</vt:lpstr>
      <vt:lpstr>GCSE Results</vt:lpstr>
      <vt:lpstr>Coleraine Grammar A Level Results 2024</vt:lpstr>
      <vt:lpstr>Pupil Journeys </vt:lpstr>
      <vt:lpstr>Inspection    Key Findings </vt:lpstr>
      <vt:lpstr>PowerPoint Presentation</vt:lpstr>
      <vt:lpstr>PowerPoint Presentation</vt:lpstr>
      <vt:lpstr>PowerPoint Presentation</vt:lpstr>
      <vt:lpstr>PowerPoint Presentation</vt:lpstr>
      <vt:lpstr>PASTORAL CARE</vt:lpstr>
      <vt:lpstr>Year 8 - Transition</vt:lpstr>
      <vt:lpstr>Links with Parents</vt:lpstr>
      <vt:lpstr>Pupil Progress</vt:lpstr>
      <vt:lpstr>Extra-Curricular Activities</vt:lpstr>
      <vt:lpstr>Extra-curricular Activities</vt:lpstr>
      <vt:lpstr>Holistic Development of Each Pupil</vt:lpstr>
      <vt:lpstr>Entrance Criteria 156 Places</vt:lpstr>
      <vt:lpstr>Entrance Criteria 156 Places</vt:lpstr>
      <vt:lpstr>  Change from AQE to SEAG</vt:lpstr>
      <vt:lpstr>AQE &amp; SEAG Estimated Equivalent Scores 2015-2024 </vt:lpstr>
      <vt:lpstr>2024 Year 8 Admissions</vt:lpstr>
      <vt:lpstr>Key Factors</vt:lpstr>
      <vt:lpstr>Holistic Development of Each Pupil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carruthers</dc:creator>
  <cp:lastModifiedBy>N Millar</cp:lastModifiedBy>
  <cp:revision>387</cp:revision>
  <cp:lastPrinted>2024-01-19T14:01:35Z</cp:lastPrinted>
  <dcterms:created xsi:type="dcterms:W3CDTF">2015-01-25T13:46:57Z</dcterms:created>
  <dcterms:modified xsi:type="dcterms:W3CDTF">2025-01-23T20:10:30Z</dcterms:modified>
</cp:coreProperties>
</file>