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1"/>
  </p:notesMasterIdLst>
  <p:handoutMasterIdLst>
    <p:handoutMasterId r:id="rId32"/>
  </p:handoutMasterIdLst>
  <p:sldIdLst>
    <p:sldId id="299" r:id="rId3"/>
    <p:sldId id="318" r:id="rId4"/>
    <p:sldId id="339" r:id="rId5"/>
    <p:sldId id="348" r:id="rId6"/>
    <p:sldId id="349" r:id="rId7"/>
    <p:sldId id="340" r:id="rId8"/>
    <p:sldId id="341" r:id="rId9"/>
    <p:sldId id="350" r:id="rId10"/>
    <p:sldId id="281" r:id="rId11"/>
    <p:sldId id="337" r:id="rId12"/>
    <p:sldId id="335" r:id="rId13"/>
    <p:sldId id="283" r:id="rId14"/>
    <p:sldId id="345" r:id="rId15"/>
    <p:sldId id="346" r:id="rId16"/>
    <p:sldId id="347" r:id="rId17"/>
    <p:sldId id="319" r:id="rId18"/>
    <p:sldId id="320" r:id="rId19"/>
    <p:sldId id="321" r:id="rId20"/>
    <p:sldId id="280" r:id="rId21"/>
    <p:sldId id="311" r:id="rId22"/>
    <p:sldId id="284" r:id="rId23"/>
    <p:sldId id="312" r:id="rId24"/>
    <p:sldId id="317" r:id="rId25"/>
    <p:sldId id="256" r:id="rId26"/>
    <p:sldId id="257" r:id="rId27"/>
    <p:sldId id="258" r:id="rId28"/>
    <p:sldId id="259" r:id="rId29"/>
    <p:sldId id="323" r:id="rId30"/>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7972"/>
    <a:srgbClr val="D2AB82"/>
    <a:srgbClr val="222025"/>
    <a:srgbClr val="8A8F89"/>
    <a:srgbClr val="262526"/>
    <a:srgbClr val="010A0B"/>
    <a:srgbClr val="93CF4D"/>
    <a:srgbClr val="6C8E5C"/>
    <a:srgbClr val="0074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958" autoAdjust="0"/>
  </p:normalViewPr>
  <p:slideViewPr>
    <p:cSldViewPr>
      <p:cViewPr varScale="1">
        <p:scale>
          <a:sx n="61" d="100"/>
          <a:sy n="61" d="100"/>
        </p:scale>
        <p:origin x="2244" y="54"/>
      </p:cViewPr>
      <p:guideLst>
        <p:guide orient="horz" pos="2160"/>
        <p:guide pos="2880"/>
      </p:guideLst>
    </p:cSldViewPr>
  </p:slideViewPr>
  <p:notesTextViewPr>
    <p:cViewPr>
      <p:scale>
        <a:sx n="1" d="1"/>
        <a:sy n="1" d="1"/>
      </p:scale>
      <p:origin x="0" y="0"/>
    </p:cViewPr>
  </p:notesTextViewPr>
  <p:notesViewPr>
    <p:cSldViewPr>
      <p:cViewPr varScale="1">
        <p:scale>
          <a:sx n="41" d="100"/>
          <a:sy n="41" d="100"/>
        </p:scale>
        <p:origin x="1650"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97363"/>
          </a:xfrm>
          <a:prstGeom prst="rect">
            <a:avLst/>
          </a:prstGeom>
        </p:spPr>
        <p:txBody>
          <a:bodyPr vert="horz" lIns="92571" tIns="46286" rIns="92571" bIns="46286" rtlCol="0"/>
          <a:lstStyle>
            <a:lvl1pPr algn="l">
              <a:defRPr sz="1200"/>
            </a:lvl1pPr>
          </a:lstStyle>
          <a:p>
            <a:endParaRPr lang="en-GB"/>
          </a:p>
        </p:txBody>
      </p:sp>
      <p:sp>
        <p:nvSpPr>
          <p:cNvPr id="3" name="Date Placeholder 2"/>
          <p:cNvSpPr>
            <a:spLocks noGrp="1"/>
          </p:cNvSpPr>
          <p:nvPr>
            <p:ph type="dt" sz="quarter" idx="1"/>
          </p:nvPr>
        </p:nvSpPr>
        <p:spPr>
          <a:xfrm>
            <a:off x="3884614" y="2"/>
            <a:ext cx="2971800" cy="497363"/>
          </a:xfrm>
          <a:prstGeom prst="rect">
            <a:avLst/>
          </a:prstGeom>
        </p:spPr>
        <p:txBody>
          <a:bodyPr vert="horz" lIns="92571" tIns="46286" rIns="92571" bIns="46286" rtlCol="0"/>
          <a:lstStyle>
            <a:lvl1pPr algn="r">
              <a:defRPr sz="1200"/>
            </a:lvl1pPr>
          </a:lstStyle>
          <a:p>
            <a:fld id="{97D42753-B28C-4BAF-9EB1-915204032B96}" type="datetimeFigureOut">
              <a:rPr lang="en-GB" smtClean="0"/>
              <a:pPr/>
              <a:t>18/10/2023</a:t>
            </a:fld>
            <a:endParaRPr lang="en-GB"/>
          </a:p>
        </p:txBody>
      </p:sp>
      <p:sp>
        <p:nvSpPr>
          <p:cNvPr id="4" name="Footer Placeholder 3"/>
          <p:cNvSpPr>
            <a:spLocks noGrp="1"/>
          </p:cNvSpPr>
          <p:nvPr>
            <p:ph type="ftr" sz="quarter" idx="2"/>
          </p:nvPr>
        </p:nvSpPr>
        <p:spPr>
          <a:xfrm>
            <a:off x="0" y="9448187"/>
            <a:ext cx="2971800" cy="497363"/>
          </a:xfrm>
          <a:prstGeom prst="rect">
            <a:avLst/>
          </a:prstGeom>
        </p:spPr>
        <p:txBody>
          <a:bodyPr vert="horz" lIns="92571" tIns="46286" rIns="92571" bIns="46286" rtlCol="0" anchor="b"/>
          <a:lstStyle>
            <a:lvl1pPr algn="l">
              <a:defRPr sz="1200"/>
            </a:lvl1pPr>
          </a:lstStyle>
          <a:p>
            <a:endParaRPr lang="en-GB"/>
          </a:p>
        </p:txBody>
      </p:sp>
      <p:sp>
        <p:nvSpPr>
          <p:cNvPr id="5" name="Slide Number Placeholder 4"/>
          <p:cNvSpPr>
            <a:spLocks noGrp="1"/>
          </p:cNvSpPr>
          <p:nvPr>
            <p:ph type="sldNum" sz="quarter" idx="3"/>
          </p:nvPr>
        </p:nvSpPr>
        <p:spPr>
          <a:xfrm>
            <a:off x="3884614" y="9448187"/>
            <a:ext cx="2971800" cy="497363"/>
          </a:xfrm>
          <a:prstGeom prst="rect">
            <a:avLst/>
          </a:prstGeom>
        </p:spPr>
        <p:txBody>
          <a:bodyPr vert="horz" lIns="92571" tIns="46286" rIns="92571" bIns="46286" rtlCol="0" anchor="b"/>
          <a:lstStyle>
            <a:lvl1pPr algn="r">
              <a:defRPr sz="1200"/>
            </a:lvl1pPr>
          </a:lstStyle>
          <a:p>
            <a:fld id="{37A17EA6-38A2-492B-8BAF-4C6FE1B5B51B}" type="slidenum">
              <a:rPr lang="en-GB" smtClean="0"/>
              <a:pPr/>
              <a:t>‹#›</a:t>
            </a:fld>
            <a:endParaRPr lang="en-GB"/>
          </a:p>
        </p:txBody>
      </p:sp>
    </p:spTree>
    <p:extLst>
      <p:ext uri="{BB962C8B-B14F-4D97-AF65-F5344CB8AC3E}">
        <p14:creationId xmlns:p14="http://schemas.microsoft.com/office/powerpoint/2010/main" val="4085743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97363"/>
          </a:xfrm>
          <a:prstGeom prst="rect">
            <a:avLst/>
          </a:prstGeom>
        </p:spPr>
        <p:txBody>
          <a:bodyPr vert="horz" lIns="92571" tIns="46286" rIns="92571" bIns="46286" rtlCol="0"/>
          <a:lstStyle>
            <a:lvl1pPr algn="l">
              <a:defRPr sz="1200"/>
            </a:lvl1pPr>
          </a:lstStyle>
          <a:p>
            <a:endParaRPr lang="en-GB"/>
          </a:p>
        </p:txBody>
      </p:sp>
      <p:sp>
        <p:nvSpPr>
          <p:cNvPr id="3" name="Date Placeholder 2"/>
          <p:cNvSpPr>
            <a:spLocks noGrp="1"/>
          </p:cNvSpPr>
          <p:nvPr>
            <p:ph type="dt" idx="1"/>
          </p:nvPr>
        </p:nvSpPr>
        <p:spPr>
          <a:xfrm>
            <a:off x="3884614" y="2"/>
            <a:ext cx="2971800" cy="497363"/>
          </a:xfrm>
          <a:prstGeom prst="rect">
            <a:avLst/>
          </a:prstGeom>
        </p:spPr>
        <p:txBody>
          <a:bodyPr vert="horz" lIns="92571" tIns="46286" rIns="92571" bIns="46286" rtlCol="0"/>
          <a:lstStyle>
            <a:lvl1pPr algn="r">
              <a:defRPr sz="1200"/>
            </a:lvl1pPr>
          </a:lstStyle>
          <a:p>
            <a:fld id="{B49BD307-228F-491B-8F48-FFEACF51C2E9}" type="datetimeFigureOut">
              <a:rPr lang="en-GB" smtClean="0"/>
              <a:pPr/>
              <a:t>18/10/2023</a:t>
            </a:fld>
            <a:endParaRPr lang="en-GB"/>
          </a:p>
        </p:txBody>
      </p:sp>
      <p:sp>
        <p:nvSpPr>
          <p:cNvPr id="4" name="Slide Image Placehold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2571" tIns="46286" rIns="92571" bIns="46286" rtlCol="0" anchor="ctr"/>
          <a:lstStyle/>
          <a:p>
            <a:endParaRPr lang="en-GB"/>
          </a:p>
        </p:txBody>
      </p:sp>
      <p:sp>
        <p:nvSpPr>
          <p:cNvPr id="5" name="Notes Placeholder 4"/>
          <p:cNvSpPr>
            <a:spLocks noGrp="1"/>
          </p:cNvSpPr>
          <p:nvPr>
            <p:ph type="body" sz="quarter" idx="3"/>
          </p:nvPr>
        </p:nvSpPr>
        <p:spPr>
          <a:xfrm>
            <a:off x="685801" y="4724957"/>
            <a:ext cx="5486400" cy="4476273"/>
          </a:xfrm>
          <a:prstGeom prst="rect">
            <a:avLst/>
          </a:prstGeom>
        </p:spPr>
        <p:txBody>
          <a:bodyPr vert="horz" lIns="92571" tIns="46286" rIns="92571" bIns="462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8187"/>
            <a:ext cx="2971800" cy="497363"/>
          </a:xfrm>
          <a:prstGeom prst="rect">
            <a:avLst/>
          </a:prstGeom>
        </p:spPr>
        <p:txBody>
          <a:bodyPr vert="horz" lIns="92571" tIns="46286" rIns="92571" bIns="46286" rtlCol="0" anchor="b"/>
          <a:lstStyle>
            <a:lvl1pPr algn="l">
              <a:defRPr sz="1200"/>
            </a:lvl1pPr>
          </a:lstStyle>
          <a:p>
            <a:endParaRPr lang="en-GB"/>
          </a:p>
        </p:txBody>
      </p:sp>
      <p:sp>
        <p:nvSpPr>
          <p:cNvPr id="7" name="Slide Number Placeholder 6"/>
          <p:cNvSpPr>
            <a:spLocks noGrp="1"/>
          </p:cNvSpPr>
          <p:nvPr>
            <p:ph type="sldNum" sz="quarter" idx="5"/>
          </p:nvPr>
        </p:nvSpPr>
        <p:spPr>
          <a:xfrm>
            <a:off x="3884614" y="9448187"/>
            <a:ext cx="2971800" cy="497363"/>
          </a:xfrm>
          <a:prstGeom prst="rect">
            <a:avLst/>
          </a:prstGeom>
        </p:spPr>
        <p:txBody>
          <a:bodyPr vert="horz" lIns="92571" tIns="46286" rIns="92571" bIns="46286" rtlCol="0" anchor="b"/>
          <a:lstStyle>
            <a:lvl1pPr algn="r">
              <a:defRPr sz="1200"/>
            </a:lvl1pPr>
          </a:lstStyle>
          <a:p>
            <a:fld id="{1E1F87B1-4C4E-4810-8F9A-043FB4E89CCD}" type="slidenum">
              <a:rPr lang="en-GB" smtClean="0"/>
              <a:pPr/>
              <a:t>‹#›</a:t>
            </a:fld>
            <a:endParaRPr lang="en-GB"/>
          </a:p>
        </p:txBody>
      </p:sp>
    </p:spTree>
    <p:extLst>
      <p:ext uri="{BB962C8B-B14F-4D97-AF65-F5344CB8AC3E}">
        <p14:creationId xmlns:p14="http://schemas.microsoft.com/office/powerpoint/2010/main" val="1546986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E1F87B1-4C4E-4810-8F9A-043FB4E89CCD}" type="slidenum">
              <a:rPr lang="en-GB" smtClean="0"/>
              <a:pPr/>
              <a:t>1</a:t>
            </a:fld>
            <a:endParaRPr lang="en-GB"/>
          </a:p>
        </p:txBody>
      </p:sp>
    </p:spTree>
    <p:extLst>
      <p:ext uri="{BB962C8B-B14F-4D97-AF65-F5344CB8AC3E}">
        <p14:creationId xmlns:p14="http://schemas.microsoft.com/office/powerpoint/2010/main" val="911829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E1F87B1-4C4E-4810-8F9A-043FB4E89CCD}" type="slidenum">
              <a:rPr lang="en-GB" smtClean="0"/>
              <a:pPr/>
              <a:t>10</a:t>
            </a:fld>
            <a:endParaRPr lang="en-GB"/>
          </a:p>
        </p:txBody>
      </p:sp>
    </p:spTree>
    <p:extLst>
      <p:ext uri="{BB962C8B-B14F-4D97-AF65-F5344CB8AC3E}">
        <p14:creationId xmlns:p14="http://schemas.microsoft.com/office/powerpoint/2010/main" val="2135965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9" indent="-171429">
              <a:buFont typeface="Arial" panose="020B0604020202020204" pitchFamily="34" charset="0"/>
              <a:buChar char="•"/>
            </a:pPr>
            <a:r>
              <a:rPr lang="en-GB" dirty="0"/>
              <a:t>This information is to help pupils know where their seat will be in their exam hall or room.</a:t>
            </a:r>
          </a:p>
          <a:p>
            <a:pPr marL="171429" indent="-171429">
              <a:buFont typeface="Arial" panose="020B0604020202020204" pitchFamily="34" charset="0"/>
              <a:buChar char="•"/>
            </a:pPr>
            <a:r>
              <a:rPr lang="en-GB" dirty="0"/>
              <a:t>Pupils will be registered as they enter each room/hall.</a:t>
            </a:r>
          </a:p>
          <a:p>
            <a:pPr marL="171429" indent="-171429">
              <a:buFont typeface="Arial" panose="020B0604020202020204" pitchFamily="34" charset="0"/>
              <a:buChar char="•"/>
            </a:pPr>
            <a:r>
              <a:rPr lang="en-GB" dirty="0"/>
              <a:t>The pupils will be seated in their primary school groups in each hall and in alphabetical order.</a:t>
            </a:r>
          </a:p>
          <a:p>
            <a:pPr marL="171429" indent="-171429">
              <a:buFont typeface="Arial" panose="020B0604020202020204" pitchFamily="34" charset="0"/>
              <a:buChar char="•"/>
            </a:pPr>
            <a:r>
              <a:rPr lang="en-GB" dirty="0"/>
              <a:t>Printed name cards will be on each desk, along with the required stationery for completing the test – two HB pencils, a rubber and some rough work sheets.</a:t>
            </a:r>
          </a:p>
        </p:txBody>
      </p:sp>
      <p:sp>
        <p:nvSpPr>
          <p:cNvPr id="4" name="Slide Number Placeholder 3"/>
          <p:cNvSpPr>
            <a:spLocks noGrp="1"/>
          </p:cNvSpPr>
          <p:nvPr>
            <p:ph type="sldNum" sz="quarter" idx="10"/>
          </p:nvPr>
        </p:nvSpPr>
        <p:spPr/>
        <p:txBody>
          <a:bodyPr/>
          <a:lstStyle/>
          <a:p>
            <a:fld id="{1E1F87B1-4C4E-4810-8F9A-043FB4E89CCD}" type="slidenum">
              <a:rPr lang="en-GB" smtClean="0"/>
              <a:pPr/>
              <a:t>11</a:t>
            </a:fld>
            <a:endParaRPr lang="en-GB"/>
          </a:p>
        </p:txBody>
      </p:sp>
    </p:spTree>
    <p:extLst>
      <p:ext uri="{BB962C8B-B14F-4D97-AF65-F5344CB8AC3E}">
        <p14:creationId xmlns:p14="http://schemas.microsoft.com/office/powerpoint/2010/main" val="1777449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dirty="0"/>
          </a:p>
          <a:p>
            <a:endParaRPr lang="en-GB" dirty="0"/>
          </a:p>
        </p:txBody>
      </p:sp>
      <p:sp>
        <p:nvSpPr>
          <p:cNvPr id="4" name="Slide Number Placeholder 3"/>
          <p:cNvSpPr>
            <a:spLocks noGrp="1"/>
          </p:cNvSpPr>
          <p:nvPr>
            <p:ph type="sldNum" sz="quarter" idx="10"/>
          </p:nvPr>
        </p:nvSpPr>
        <p:spPr/>
        <p:txBody>
          <a:bodyPr/>
          <a:lstStyle/>
          <a:p>
            <a:fld id="{EE606464-6676-45E8-A0AD-91ABB9017ABC}"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3246309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dirty="0"/>
          </a:p>
          <a:p>
            <a:endParaRPr lang="en-GB" dirty="0"/>
          </a:p>
        </p:txBody>
      </p:sp>
      <p:sp>
        <p:nvSpPr>
          <p:cNvPr id="4" name="Slide Number Placeholder 3"/>
          <p:cNvSpPr>
            <a:spLocks noGrp="1"/>
          </p:cNvSpPr>
          <p:nvPr>
            <p:ph type="sldNum" sz="quarter" idx="10"/>
          </p:nvPr>
        </p:nvSpPr>
        <p:spPr/>
        <p:txBody>
          <a:bodyPr/>
          <a:lstStyle/>
          <a:p>
            <a:fld id="{EE606464-6676-45E8-A0AD-91ABB9017ABC}"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193297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dirty="0"/>
          </a:p>
          <a:p>
            <a:endParaRPr lang="en-GB" dirty="0"/>
          </a:p>
        </p:txBody>
      </p:sp>
      <p:sp>
        <p:nvSpPr>
          <p:cNvPr id="4" name="Slide Number Placeholder 3"/>
          <p:cNvSpPr>
            <a:spLocks noGrp="1"/>
          </p:cNvSpPr>
          <p:nvPr>
            <p:ph type="sldNum" sz="quarter" idx="10"/>
          </p:nvPr>
        </p:nvSpPr>
        <p:spPr/>
        <p:txBody>
          <a:bodyPr/>
          <a:lstStyle/>
          <a:p>
            <a:fld id="{EE606464-6676-45E8-A0AD-91ABB9017ABC}"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923267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dirty="0"/>
          </a:p>
          <a:p>
            <a:endParaRPr lang="en-GB" dirty="0"/>
          </a:p>
        </p:txBody>
      </p:sp>
      <p:sp>
        <p:nvSpPr>
          <p:cNvPr id="4" name="Slide Number Placeholder 3"/>
          <p:cNvSpPr>
            <a:spLocks noGrp="1"/>
          </p:cNvSpPr>
          <p:nvPr>
            <p:ph type="sldNum" sz="quarter" idx="10"/>
          </p:nvPr>
        </p:nvSpPr>
        <p:spPr/>
        <p:txBody>
          <a:bodyPr/>
          <a:lstStyle/>
          <a:p>
            <a:fld id="{EE606464-6676-45E8-A0AD-91ABB9017ABC}"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1023312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715">
              <a:defRPr/>
            </a:pPr>
            <a:r>
              <a:rPr lang="en-GB" dirty="0">
                <a:solidFill>
                  <a:srgbClr val="002060"/>
                </a:solidFill>
              </a:rPr>
              <a:t>Please ensure that your child arrives in good time – not too early so that they will be getting anxious while they wait– but early enough so that they have time to arrive calmly and settle in to the exam room.  Please note there will be a lot of traffic on these mornings around the school.</a:t>
            </a:r>
          </a:p>
          <a:p>
            <a:pPr defTabSz="925715">
              <a:defRPr/>
            </a:pPr>
            <a:endParaRPr lang="en-GB" dirty="0">
              <a:solidFill>
                <a:srgbClr val="002060"/>
              </a:solidFill>
            </a:endParaRPr>
          </a:p>
          <a:p>
            <a:pPr defTabSz="925715">
              <a:defRPr/>
            </a:pPr>
            <a:r>
              <a:rPr lang="en-GB" dirty="0">
                <a:solidFill>
                  <a:srgbClr val="002060"/>
                </a:solidFill>
              </a:rPr>
              <a:t>We suggest that they wear their school uniform because not only does it make it easier for us to look after them, but it also will help them be in the mood to work.</a:t>
            </a:r>
          </a:p>
          <a:p>
            <a:pPr defTabSz="925715">
              <a:defRPr/>
            </a:pPr>
            <a:endParaRPr lang="en-GB" dirty="0">
              <a:solidFill>
                <a:srgbClr val="002060"/>
              </a:solidFill>
            </a:endParaRPr>
          </a:p>
          <a:p>
            <a:pPr defTabSz="925715">
              <a:defRPr/>
            </a:pPr>
            <a:r>
              <a:rPr lang="en-GB" dirty="0">
                <a:solidFill>
                  <a:srgbClr val="002060"/>
                </a:solidFill>
              </a:rPr>
              <a:t>Most pupils tend to wear their uniforms for this reason, however, the most important thing is that they do what makes them feel most comfortable and ready to give of their best.</a:t>
            </a:r>
          </a:p>
          <a:p>
            <a:pPr defTabSz="925715">
              <a:defRPr/>
            </a:pPr>
            <a:endParaRPr lang="en-GB" dirty="0">
              <a:solidFill>
                <a:srgbClr val="002060"/>
              </a:solidFill>
            </a:endParaRPr>
          </a:p>
          <a:p>
            <a:pPr defTabSz="925715">
              <a:defRPr/>
            </a:pPr>
            <a:r>
              <a:rPr lang="en-GB" dirty="0">
                <a:solidFill>
                  <a:srgbClr val="002060"/>
                </a:solidFill>
              </a:rPr>
              <a:t>All stationery will be provided.</a:t>
            </a:r>
          </a:p>
          <a:p>
            <a:pPr defTabSz="925715">
              <a:defRPr/>
            </a:pPr>
            <a:endParaRPr lang="en-GB" dirty="0">
              <a:solidFill>
                <a:srgbClr val="002060"/>
              </a:solidFill>
            </a:endParaRPr>
          </a:p>
          <a:p>
            <a:pPr defTabSz="925715">
              <a:defRPr/>
            </a:pPr>
            <a:r>
              <a:rPr lang="en-GB" dirty="0">
                <a:solidFill>
                  <a:srgbClr val="002060"/>
                </a:solidFill>
              </a:rPr>
              <a:t>No mobile phones or watches of any kind should be brought into the examination rooms by pupils on the day of the examination</a:t>
            </a:r>
          </a:p>
        </p:txBody>
      </p:sp>
      <p:sp>
        <p:nvSpPr>
          <p:cNvPr id="4" name="Slide Number Placeholder 3"/>
          <p:cNvSpPr>
            <a:spLocks noGrp="1"/>
          </p:cNvSpPr>
          <p:nvPr>
            <p:ph type="sldNum" sz="quarter" idx="10"/>
          </p:nvPr>
        </p:nvSpPr>
        <p:spPr/>
        <p:txBody>
          <a:bodyPr/>
          <a:lstStyle/>
          <a:p>
            <a:fld id="{EE606464-6676-45E8-A0AD-91ABB9017ABC}"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2124400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Due to limited car parking space we would request that parents/carers go off-site for the duration of the examination, rather than waiting in their cars.</a:t>
            </a:r>
          </a:p>
          <a:p>
            <a:endParaRPr lang="en-GB" baseline="0" dirty="0"/>
          </a:p>
          <a:p>
            <a:r>
              <a:rPr lang="en-GB" baseline="0" dirty="0"/>
              <a:t>Some pupils who have been granted extra time will still be working when the majority of children have finished. </a:t>
            </a:r>
          </a:p>
          <a:p>
            <a:endParaRPr lang="en-GB" baseline="0" dirty="0"/>
          </a:p>
          <a:p>
            <a:r>
              <a:rPr lang="en-GB" baseline="0" dirty="0"/>
              <a:t>Please remind your child that there should be no unnecessary disturbances as they leave the school buildings.</a:t>
            </a:r>
            <a:endParaRPr lang="en-GB" dirty="0"/>
          </a:p>
        </p:txBody>
      </p:sp>
      <p:sp>
        <p:nvSpPr>
          <p:cNvPr id="4" name="Slide Number Placeholder 3"/>
          <p:cNvSpPr>
            <a:spLocks noGrp="1"/>
          </p:cNvSpPr>
          <p:nvPr>
            <p:ph type="sldNum" sz="quarter" idx="10"/>
          </p:nvPr>
        </p:nvSpPr>
        <p:spPr/>
        <p:txBody>
          <a:bodyPr/>
          <a:lstStyle/>
          <a:p>
            <a:fld id="{EE606464-6676-45E8-A0AD-91ABB9017ABC}"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30477966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E606464-6676-45E8-A0AD-91ABB9017ABC}"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1230462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9" indent="-171429">
              <a:buFont typeface="Arial" panose="020B0604020202020204" pitchFamily="34" charset="0"/>
              <a:buChar char="•"/>
            </a:pPr>
            <a:r>
              <a:rPr lang="en-GB" dirty="0"/>
              <a:t>I’ll say more about SC and SP shortly</a:t>
            </a:r>
          </a:p>
          <a:p>
            <a:pPr marL="171429" indent="-171429">
              <a:buFont typeface="Arial" panose="020B0604020202020204" pitchFamily="34" charset="0"/>
              <a:buChar char="•"/>
            </a:pPr>
            <a:r>
              <a:rPr lang="en-GB" dirty="0"/>
              <a:t>The admissions process is primarily about SEAG score</a:t>
            </a:r>
          </a:p>
          <a:p>
            <a:pPr marL="171429" indent="-171429">
              <a:buFont typeface="Arial" panose="020B0604020202020204" pitchFamily="34" charset="0"/>
              <a:buChar char="•"/>
            </a:pPr>
            <a:r>
              <a:rPr lang="en-GB" dirty="0"/>
              <a:t>We consider claims for SC and SP first and make any appropriate adjustments to scores</a:t>
            </a:r>
          </a:p>
          <a:p>
            <a:pPr marL="171429" indent="-171429">
              <a:buFont typeface="Arial" panose="020B0604020202020204" pitchFamily="34" charset="0"/>
              <a:buChar char="•"/>
            </a:pPr>
            <a:r>
              <a:rPr lang="en-GB" dirty="0"/>
              <a:t>Then place SEAG scores in rank order</a:t>
            </a:r>
          </a:p>
          <a:p>
            <a:pPr marL="171429" indent="-171429">
              <a:buFont typeface="Arial" panose="020B0604020202020204" pitchFamily="34" charset="0"/>
              <a:buChar char="•"/>
            </a:pPr>
            <a:r>
              <a:rPr lang="en-GB" dirty="0"/>
              <a:t>Admit the highest 156 scores</a:t>
            </a:r>
          </a:p>
          <a:p>
            <a:pPr marL="171429" indent="-171429">
              <a:buFont typeface="Arial" panose="020B0604020202020204" pitchFamily="34" charset="0"/>
              <a:buChar char="•"/>
            </a:pPr>
            <a:r>
              <a:rPr lang="en-GB" dirty="0"/>
              <a:t>Apply the non-academic criteria shown only if there is a tie for the 156</a:t>
            </a:r>
            <a:r>
              <a:rPr lang="en-GB" baseline="30000" dirty="0"/>
              <a:t>th</a:t>
            </a:r>
            <a:r>
              <a:rPr lang="en-GB" dirty="0"/>
              <a:t> place</a:t>
            </a:r>
          </a:p>
        </p:txBody>
      </p:sp>
      <p:sp>
        <p:nvSpPr>
          <p:cNvPr id="4" name="Slide Number Placeholder 3"/>
          <p:cNvSpPr>
            <a:spLocks noGrp="1"/>
          </p:cNvSpPr>
          <p:nvPr>
            <p:ph type="sldNum" sz="quarter" idx="10"/>
          </p:nvPr>
        </p:nvSpPr>
        <p:spPr/>
        <p:txBody>
          <a:bodyPr/>
          <a:lstStyle/>
          <a:p>
            <a:fld id="{1E1F87B1-4C4E-4810-8F9A-043FB4E89CCD}" type="slidenum">
              <a:rPr lang="en-GB" smtClean="0"/>
              <a:pPr/>
              <a:t>19</a:t>
            </a:fld>
            <a:endParaRPr lang="en-GB"/>
          </a:p>
        </p:txBody>
      </p:sp>
    </p:spTree>
    <p:extLst>
      <p:ext uri="{BB962C8B-B14F-4D97-AF65-F5344CB8AC3E}">
        <p14:creationId xmlns:p14="http://schemas.microsoft.com/office/powerpoint/2010/main" val="3639930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purpose of the familiarisation process is to provide the opportunity for primary 7 pupils to become familiar with the school environment and the hall or room in which</a:t>
            </a:r>
            <a:r>
              <a:rPr lang="en-GB" baseline="0" dirty="0"/>
              <a:t> they will sit their SEAG examination.</a:t>
            </a:r>
          </a:p>
          <a:p>
            <a:endParaRPr lang="en-GB" baseline="0" dirty="0"/>
          </a:p>
          <a:p>
            <a:r>
              <a:rPr lang="en-GB" baseline="0" dirty="0"/>
              <a:t>In this presentation the procedures surrounding the SEAG examinations and the admissions process to Coleraine Grammar School will be outlined.</a:t>
            </a:r>
          </a:p>
          <a:p>
            <a:endParaRPr lang="en-GB" baseline="0" dirty="0"/>
          </a:p>
          <a:p>
            <a:r>
              <a:rPr lang="en-GB" baseline="0" dirty="0"/>
              <a:t>The examination regulations will be presented and general information will be provided about the examination days – for both pupils and parents.</a:t>
            </a:r>
          </a:p>
        </p:txBody>
      </p:sp>
      <p:sp>
        <p:nvSpPr>
          <p:cNvPr id="4" name="Slide Number Placeholder 3"/>
          <p:cNvSpPr>
            <a:spLocks noGrp="1"/>
          </p:cNvSpPr>
          <p:nvPr>
            <p:ph type="sldNum" sz="quarter" idx="10"/>
          </p:nvPr>
        </p:nvSpPr>
        <p:spPr/>
        <p:txBody>
          <a:bodyPr/>
          <a:lstStyle/>
          <a:p>
            <a:fld id="{EE606464-6676-45E8-A0AD-91ABB9017ABC}"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37538449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Special Circumstances</a:t>
            </a:r>
            <a:r>
              <a:rPr lang="en-GB" baseline="0" dirty="0"/>
              <a:t> and Special Provision – this is dealt with after the examination – please see the school’s admissions criteria when they are published online by the EA for further details about how to apply for SC or SP if you feel your child’s performance may have been affected by circumstances, or if s/he meets the criteria for SP.</a:t>
            </a:r>
            <a:endParaRPr lang="en-GB" dirty="0"/>
          </a:p>
        </p:txBody>
      </p:sp>
      <p:sp>
        <p:nvSpPr>
          <p:cNvPr id="4" name="Slide Number Placeholder 3"/>
          <p:cNvSpPr>
            <a:spLocks noGrp="1"/>
          </p:cNvSpPr>
          <p:nvPr>
            <p:ph type="sldNum" sz="quarter" idx="10"/>
          </p:nvPr>
        </p:nvSpPr>
        <p:spPr/>
        <p:txBody>
          <a:bodyPr/>
          <a:lstStyle/>
          <a:p>
            <a:fld id="{EE606464-6676-45E8-A0AD-91ABB9017ABC}"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11106705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After you receive your child’s SEAG score the admissions process is that you</a:t>
            </a:r>
          </a:p>
          <a:p>
            <a:pPr marL="171429" indent="-171429">
              <a:buFont typeface="Arial" panose="020B0604020202020204" pitchFamily="34" charset="0"/>
              <a:buChar char="•"/>
            </a:pPr>
            <a:r>
              <a:rPr lang="en-GB" dirty="0"/>
              <a:t>Complete the online transfer form</a:t>
            </a:r>
          </a:p>
          <a:p>
            <a:pPr marL="171429" indent="-171429">
              <a:buFont typeface="Arial" panose="020B0604020202020204" pitchFamily="34" charset="0"/>
              <a:buChar char="•"/>
            </a:pPr>
            <a:r>
              <a:rPr lang="en-GB" dirty="0"/>
              <a:t>Attach online details of any claim for SC or SP</a:t>
            </a:r>
          </a:p>
          <a:p>
            <a:pPr marL="171429" indent="-171429">
              <a:buFont typeface="Arial" panose="020B0604020202020204" pitchFamily="34" charset="0"/>
              <a:buChar char="•"/>
            </a:pPr>
            <a:r>
              <a:rPr lang="en-GB" dirty="0"/>
              <a:t>Submit your application to CGS</a:t>
            </a:r>
          </a:p>
          <a:p>
            <a:pPr marL="171429" indent="-171429">
              <a:buFont typeface="Arial" panose="020B0604020202020204" pitchFamily="34" charset="0"/>
              <a:buChar char="•"/>
            </a:pPr>
            <a:r>
              <a:rPr lang="en-GB" dirty="0"/>
              <a:t>The cut-off scores for all 8 years of academic selection with AQE assessments are shown (no test for admission to September 2021 due to Covid-19).</a:t>
            </a:r>
          </a:p>
        </p:txBody>
      </p:sp>
      <p:sp>
        <p:nvSpPr>
          <p:cNvPr id="4" name="Slide Number Placeholder 3"/>
          <p:cNvSpPr>
            <a:spLocks noGrp="1"/>
          </p:cNvSpPr>
          <p:nvPr>
            <p:ph type="sldNum" sz="quarter" idx="10"/>
          </p:nvPr>
        </p:nvSpPr>
        <p:spPr/>
        <p:txBody>
          <a:bodyPr/>
          <a:lstStyle/>
          <a:p>
            <a:fld id="{EE606464-6676-45E8-A0AD-91ABB9017ABC}"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11106705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E606464-6676-45E8-A0AD-91ABB9017ABC}"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11106705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E1F87B1-4C4E-4810-8F9A-043FB4E89CCD}" type="slidenum">
              <a:rPr lang="en-GB" smtClean="0"/>
              <a:pPr/>
              <a:t>23</a:t>
            </a:fld>
            <a:endParaRPr lang="en-GB"/>
          </a:p>
        </p:txBody>
      </p:sp>
    </p:spTree>
    <p:extLst>
      <p:ext uri="{BB962C8B-B14F-4D97-AF65-F5344CB8AC3E}">
        <p14:creationId xmlns:p14="http://schemas.microsoft.com/office/powerpoint/2010/main" val="1318574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E606464-6676-45E8-A0AD-91ABB9017ABC}" type="slidenum">
              <a:rPr lang="en-GB" smtClean="0">
                <a:solidFill>
                  <a:prstClr val="black"/>
                </a:solidFill>
              </a:rPr>
              <a:pPr/>
              <a:t>28</a:t>
            </a:fld>
            <a:endParaRPr lang="en-GB">
              <a:solidFill>
                <a:prstClr val="black"/>
              </a:solidFill>
            </a:endParaRPr>
          </a:p>
        </p:txBody>
      </p:sp>
    </p:spTree>
    <p:extLst>
      <p:ext uri="{BB962C8B-B14F-4D97-AF65-F5344CB8AC3E}">
        <p14:creationId xmlns:p14="http://schemas.microsoft.com/office/powerpoint/2010/main" val="1376962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some information about where pupils are taking the tests, and I’ll explain where these venues are as we go through and with a diagram at the end.</a:t>
            </a:r>
          </a:p>
          <a:p>
            <a:endParaRPr lang="en-GB" dirty="0"/>
          </a:p>
          <a:p>
            <a:r>
              <a:rPr lang="en-GB" dirty="0"/>
              <a:t>With the exception of pupils who have Access Arrangements, pupils from these primary school will be taking the assessments here in the Humphreys Hall and the Templeton through the doors at the back of the Humphreys Hall.</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u="sng" dirty="0"/>
              <a:t>Parents of these pupils - please park either at the Tennis Courts, Boat House or DH Christie Primary School all on the </a:t>
            </a:r>
            <a:r>
              <a:rPr lang="en-GB" b="1" u="sng" dirty="0" err="1"/>
              <a:t>Ballycairn</a:t>
            </a:r>
            <a:r>
              <a:rPr lang="en-GB" b="1" u="sng" dirty="0"/>
              <a:t> Road (left hand side) and walk up to school with your child.</a:t>
            </a:r>
          </a:p>
          <a:p>
            <a:endParaRPr lang="en-GB" dirty="0"/>
          </a:p>
          <a:p>
            <a:r>
              <a:rPr lang="en-GB" dirty="0"/>
              <a:t>I’ll say more about Access Arrangements in a few minutes.</a:t>
            </a:r>
          </a:p>
          <a:p>
            <a:endParaRPr lang="en-GB" dirty="0"/>
          </a:p>
        </p:txBody>
      </p:sp>
      <p:sp>
        <p:nvSpPr>
          <p:cNvPr id="4" name="Slide Number Placeholder 3"/>
          <p:cNvSpPr>
            <a:spLocks noGrp="1"/>
          </p:cNvSpPr>
          <p:nvPr>
            <p:ph type="sldNum" sz="quarter" idx="5"/>
          </p:nvPr>
        </p:nvSpPr>
        <p:spPr/>
        <p:txBody>
          <a:bodyPr/>
          <a:lstStyle/>
          <a:p>
            <a:fld id="{1E1F87B1-4C4E-4810-8F9A-043FB4E89CCD}" type="slidenum">
              <a:rPr lang="en-GB" smtClean="0"/>
              <a:pPr/>
              <a:t>3</a:t>
            </a:fld>
            <a:endParaRPr lang="en-GB"/>
          </a:p>
        </p:txBody>
      </p:sp>
    </p:spTree>
    <p:extLst>
      <p:ext uri="{BB962C8B-B14F-4D97-AF65-F5344CB8AC3E}">
        <p14:creationId xmlns:p14="http://schemas.microsoft.com/office/powerpoint/2010/main" val="859953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Row 1 is closest to the stage in the Humphreys Hall.</a:t>
            </a:r>
          </a:p>
        </p:txBody>
      </p:sp>
      <p:sp>
        <p:nvSpPr>
          <p:cNvPr id="4" name="Slide Number Placeholder 3"/>
          <p:cNvSpPr>
            <a:spLocks noGrp="1"/>
          </p:cNvSpPr>
          <p:nvPr>
            <p:ph type="sldNum" sz="quarter" idx="5"/>
          </p:nvPr>
        </p:nvSpPr>
        <p:spPr/>
        <p:txBody>
          <a:bodyPr/>
          <a:lstStyle/>
          <a:p>
            <a:fld id="{1E1F87B1-4C4E-4810-8F9A-043FB4E89CCD}" type="slidenum">
              <a:rPr lang="en-GB" smtClean="0"/>
              <a:pPr/>
              <a:t>4</a:t>
            </a:fld>
            <a:endParaRPr lang="en-GB"/>
          </a:p>
        </p:txBody>
      </p:sp>
    </p:spTree>
    <p:extLst>
      <p:ext uri="{BB962C8B-B14F-4D97-AF65-F5344CB8AC3E}">
        <p14:creationId xmlns:p14="http://schemas.microsoft.com/office/powerpoint/2010/main" val="3704680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Row 1 is facing the Castlerock Road in the Templeton.</a:t>
            </a:r>
          </a:p>
        </p:txBody>
      </p:sp>
      <p:sp>
        <p:nvSpPr>
          <p:cNvPr id="4" name="Slide Number Placeholder 3"/>
          <p:cNvSpPr>
            <a:spLocks noGrp="1"/>
          </p:cNvSpPr>
          <p:nvPr>
            <p:ph type="sldNum" sz="quarter" idx="5"/>
          </p:nvPr>
        </p:nvSpPr>
        <p:spPr/>
        <p:txBody>
          <a:bodyPr/>
          <a:lstStyle/>
          <a:p>
            <a:fld id="{1E1F87B1-4C4E-4810-8F9A-043FB4E89CCD}" type="slidenum">
              <a:rPr lang="en-GB" smtClean="0"/>
              <a:pPr/>
              <a:t>5</a:t>
            </a:fld>
            <a:endParaRPr lang="en-GB"/>
          </a:p>
        </p:txBody>
      </p:sp>
    </p:spTree>
    <p:extLst>
      <p:ext uri="{BB962C8B-B14F-4D97-AF65-F5344CB8AC3E}">
        <p14:creationId xmlns:p14="http://schemas.microsoft.com/office/powerpoint/2010/main" val="3439215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Similarly, with the exception of pupils who have Access Arrangements, pupils from the primary schools on this slide and the next slide will be taking the assessments in the school library. You will see the Library to your left when you exit this building.</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 the morning of the assessments, please enter school by the main gates and park in the quad (area behind the main reception building).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Please enter the building using the door in the quad to reception, where the library is located on your right hand side.</a:t>
            </a:r>
          </a:p>
          <a:p>
            <a:endParaRPr lang="en-GB" dirty="0"/>
          </a:p>
          <a:p>
            <a:endParaRPr lang="en-GB" dirty="0"/>
          </a:p>
        </p:txBody>
      </p:sp>
      <p:sp>
        <p:nvSpPr>
          <p:cNvPr id="4" name="Slide Number Placeholder 3"/>
          <p:cNvSpPr>
            <a:spLocks noGrp="1"/>
          </p:cNvSpPr>
          <p:nvPr>
            <p:ph type="sldNum" sz="quarter" idx="5"/>
          </p:nvPr>
        </p:nvSpPr>
        <p:spPr/>
        <p:txBody>
          <a:bodyPr/>
          <a:lstStyle/>
          <a:p>
            <a:fld id="{1E1F87B1-4C4E-4810-8F9A-043FB4E89CCD}" type="slidenum">
              <a:rPr lang="en-GB" smtClean="0"/>
              <a:pPr/>
              <a:t>6</a:t>
            </a:fld>
            <a:endParaRPr lang="en-GB"/>
          </a:p>
        </p:txBody>
      </p:sp>
    </p:spTree>
    <p:extLst>
      <p:ext uri="{BB962C8B-B14F-4D97-AF65-F5344CB8AC3E}">
        <p14:creationId xmlns:p14="http://schemas.microsoft.com/office/powerpoint/2010/main" val="2707437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E1F87B1-4C4E-4810-8F9A-043FB4E89CCD}" type="slidenum">
              <a:rPr lang="en-GB" smtClean="0"/>
              <a:pPr/>
              <a:t>7</a:t>
            </a:fld>
            <a:endParaRPr lang="en-GB"/>
          </a:p>
        </p:txBody>
      </p:sp>
    </p:spTree>
    <p:extLst>
      <p:ext uri="{BB962C8B-B14F-4D97-AF65-F5344CB8AC3E}">
        <p14:creationId xmlns:p14="http://schemas.microsoft.com/office/powerpoint/2010/main" val="3176170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E1F87B1-4C4E-4810-8F9A-043FB4E89CCD}" type="slidenum">
              <a:rPr lang="en-GB" smtClean="0"/>
              <a:pPr/>
              <a:t>8</a:t>
            </a:fld>
            <a:endParaRPr lang="en-GB"/>
          </a:p>
        </p:txBody>
      </p:sp>
    </p:spTree>
    <p:extLst>
      <p:ext uri="{BB962C8B-B14F-4D97-AF65-F5344CB8AC3E}">
        <p14:creationId xmlns:p14="http://schemas.microsoft.com/office/powerpoint/2010/main" val="608802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number of pupils have already been granted Access</a:t>
            </a:r>
            <a:r>
              <a:rPr lang="en-GB" baseline="0" dirty="0"/>
              <a:t> Arrangements by the SEAG Access Committee.</a:t>
            </a:r>
          </a:p>
          <a:p>
            <a:endParaRPr lang="en-GB" dirty="0"/>
          </a:p>
          <a:p>
            <a:r>
              <a:rPr lang="en-GB" baseline="0" dirty="0"/>
              <a:t>We are using the study mobile or individual rooms for Access Arrangements pupils. </a:t>
            </a:r>
          </a:p>
          <a:p>
            <a:r>
              <a:rPr lang="en-GB" baseline="0" dirty="0"/>
              <a:t>On the morning of the Assessments, if your child is sitting the exam in the Study Mobile, please park in the quad and make your way to the Study Mobile directly. If they have been granted a room of their own by SEAG, please report to Reception to meet their supervisor who will walk them to the assessment room.</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Any pupils and parents who have had Access Arrangements approved, or who are expecting these to be approved, should meet Mrs Smith at Reception after this meeting – she will escort you to the Study Mobile to let you see this room.</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1E1F87B1-4C4E-4810-8F9A-043FB4E89CCD}" type="slidenum">
              <a:rPr lang="en-GB" smtClean="0"/>
              <a:pPr/>
              <a:t>9</a:t>
            </a:fld>
            <a:endParaRPr lang="en-GB"/>
          </a:p>
        </p:txBody>
      </p:sp>
    </p:spTree>
    <p:extLst>
      <p:ext uri="{BB962C8B-B14F-4D97-AF65-F5344CB8AC3E}">
        <p14:creationId xmlns:p14="http://schemas.microsoft.com/office/powerpoint/2010/main" val="531523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2"/>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EC24074-4C84-4AD8-8801-0E300F9E2B0D}" type="datetimeFigureOut">
              <a:rPr lang="en-GB" smtClean="0">
                <a:solidFill>
                  <a:prstClr val="black">
                    <a:tint val="75000"/>
                  </a:prstClr>
                </a:solidFill>
              </a:rPr>
              <a:pPr/>
              <a:t>18/10/2023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3A44CE7-7E28-4AB3-A187-A78E18E108B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69289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EC24074-4C84-4AD8-8801-0E300F9E2B0D}" type="datetimeFigureOut">
              <a:rPr lang="en-GB" smtClean="0">
                <a:solidFill>
                  <a:prstClr val="black">
                    <a:tint val="75000"/>
                  </a:prstClr>
                </a:solidFill>
              </a:rPr>
              <a:pPr/>
              <a:t>18/10/2023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3A44CE7-7E28-4AB3-A187-A78E18E108B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46332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48768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28600"/>
            <a:ext cx="6019800" cy="4876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EC24074-4C84-4AD8-8801-0E300F9E2B0D}" type="datetimeFigureOut">
              <a:rPr lang="en-GB" smtClean="0">
                <a:solidFill>
                  <a:prstClr val="black">
                    <a:tint val="75000"/>
                  </a:prstClr>
                </a:solidFill>
              </a:rPr>
              <a:pPr/>
              <a:t>18/10/2023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3A44CE7-7E28-4AB3-A187-A78E18E108B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69876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0763-79BB-43BE-95EA-EBF0D4FD949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1E5E14B-7991-4CEC-B9A8-3F184697CD9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BFEF4BE-28B5-4B41-BD74-0A483971CCBC}"/>
              </a:ext>
            </a:extLst>
          </p:cNvPr>
          <p:cNvSpPr>
            <a:spLocks noGrp="1"/>
          </p:cNvSpPr>
          <p:nvPr>
            <p:ph type="dt" sz="half" idx="10"/>
          </p:nvPr>
        </p:nvSpPr>
        <p:spPr/>
        <p:txBody>
          <a:bodyPr/>
          <a:lstStyle/>
          <a:p>
            <a:fld id="{FC23FF33-1B69-4776-98DE-2A57B92AED3A}" type="datetimeFigureOut">
              <a:rPr lang="en-US" smtClean="0"/>
              <a:t>10/18/2023</a:t>
            </a:fld>
            <a:endParaRPr lang="en-US"/>
          </a:p>
        </p:txBody>
      </p:sp>
      <p:sp>
        <p:nvSpPr>
          <p:cNvPr id="5" name="Footer Placeholder 4">
            <a:extLst>
              <a:ext uri="{FF2B5EF4-FFF2-40B4-BE49-F238E27FC236}">
                <a16:creationId xmlns:a16="http://schemas.microsoft.com/office/drawing/2014/main" id="{C36F2C22-7200-4034-9483-C1DE4D44EC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E6837E-1549-4BDD-BD32-74DAF4135280}"/>
              </a:ext>
            </a:extLst>
          </p:cNvPr>
          <p:cNvSpPr>
            <a:spLocks noGrp="1"/>
          </p:cNvSpPr>
          <p:nvPr>
            <p:ph type="sldNum" sz="quarter" idx="12"/>
          </p:nvPr>
        </p:nvSpPr>
        <p:spPr/>
        <p:txBody>
          <a:bodyPr/>
          <a:lstStyle/>
          <a:p>
            <a:fld id="{A3F302B5-9A9D-4218-AF1F-C9D63665C3C6}" type="slidenum">
              <a:rPr lang="en-US" smtClean="0"/>
              <a:t>‹#›</a:t>
            </a:fld>
            <a:endParaRPr lang="en-US"/>
          </a:p>
        </p:txBody>
      </p:sp>
    </p:spTree>
    <p:extLst>
      <p:ext uri="{BB962C8B-B14F-4D97-AF65-F5344CB8AC3E}">
        <p14:creationId xmlns:p14="http://schemas.microsoft.com/office/powerpoint/2010/main" val="250140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0D1BC-13A8-4DE4-B425-03811D21F0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36F19C-0C42-4B73-A77B-D6D04927DE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F58904-2C13-448E-A4D8-C4E04EEE6F57}"/>
              </a:ext>
            </a:extLst>
          </p:cNvPr>
          <p:cNvSpPr>
            <a:spLocks noGrp="1"/>
          </p:cNvSpPr>
          <p:nvPr>
            <p:ph type="dt" sz="half" idx="10"/>
          </p:nvPr>
        </p:nvSpPr>
        <p:spPr/>
        <p:txBody>
          <a:bodyPr/>
          <a:lstStyle/>
          <a:p>
            <a:fld id="{FC23FF33-1B69-4776-98DE-2A57B92AED3A}" type="datetimeFigureOut">
              <a:rPr lang="en-US" smtClean="0"/>
              <a:t>10/18/2023</a:t>
            </a:fld>
            <a:endParaRPr lang="en-US"/>
          </a:p>
        </p:txBody>
      </p:sp>
      <p:sp>
        <p:nvSpPr>
          <p:cNvPr id="5" name="Footer Placeholder 4">
            <a:extLst>
              <a:ext uri="{FF2B5EF4-FFF2-40B4-BE49-F238E27FC236}">
                <a16:creationId xmlns:a16="http://schemas.microsoft.com/office/drawing/2014/main" id="{11267A1B-C0B8-4B3C-8357-CC5D303E0F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0679B8-6D1F-4B8D-92DC-CDB83650BE69}"/>
              </a:ext>
            </a:extLst>
          </p:cNvPr>
          <p:cNvSpPr>
            <a:spLocks noGrp="1"/>
          </p:cNvSpPr>
          <p:nvPr>
            <p:ph type="sldNum" sz="quarter" idx="12"/>
          </p:nvPr>
        </p:nvSpPr>
        <p:spPr/>
        <p:txBody>
          <a:bodyPr/>
          <a:lstStyle/>
          <a:p>
            <a:fld id="{A3F302B5-9A9D-4218-AF1F-C9D63665C3C6}" type="slidenum">
              <a:rPr lang="en-US" smtClean="0"/>
              <a:t>‹#›</a:t>
            </a:fld>
            <a:endParaRPr lang="en-US"/>
          </a:p>
        </p:txBody>
      </p:sp>
    </p:spTree>
    <p:extLst>
      <p:ext uri="{BB962C8B-B14F-4D97-AF65-F5344CB8AC3E}">
        <p14:creationId xmlns:p14="http://schemas.microsoft.com/office/powerpoint/2010/main" val="12223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551D-21AD-4A0E-9982-C6A731996B6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9DA506E-4D35-47A5-9ECE-B13BB7A7E80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139A8B-7765-47EA-937E-EFA69470E76D}"/>
              </a:ext>
            </a:extLst>
          </p:cNvPr>
          <p:cNvSpPr>
            <a:spLocks noGrp="1"/>
          </p:cNvSpPr>
          <p:nvPr>
            <p:ph type="dt" sz="half" idx="10"/>
          </p:nvPr>
        </p:nvSpPr>
        <p:spPr/>
        <p:txBody>
          <a:bodyPr/>
          <a:lstStyle/>
          <a:p>
            <a:fld id="{FC23FF33-1B69-4776-98DE-2A57B92AED3A}" type="datetimeFigureOut">
              <a:rPr lang="en-US" smtClean="0"/>
              <a:t>10/18/2023</a:t>
            </a:fld>
            <a:endParaRPr lang="en-US"/>
          </a:p>
        </p:txBody>
      </p:sp>
      <p:sp>
        <p:nvSpPr>
          <p:cNvPr id="5" name="Footer Placeholder 4">
            <a:extLst>
              <a:ext uri="{FF2B5EF4-FFF2-40B4-BE49-F238E27FC236}">
                <a16:creationId xmlns:a16="http://schemas.microsoft.com/office/drawing/2014/main" id="{40B194F1-E891-4D81-BF5B-CEAA1E3B73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1DAF59-E7EE-4478-8DB9-21AB83B1AC08}"/>
              </a:ext>
            </a:extLst>
          </p:cNvPr>
          <p:cNvSpPr>
            <a:spLocks noGrp="1"/>
          </p:cNvSpPr>
          <p:nvPr>
            <p:ph type="sldNum" sz="quarter" idx="12"/>
          </p:nvPr>
        </p:nvSpPr>
        <p:spPr/>
        <p:txBody>
          <a:bodyPr/>
          <a:lstStyle/>
          <a:p>
            <a:fld id="{A3F302B5-9A9D-4218-AF1F-C9D63665C3C6}" type="slidenum">
              <a:rPr lang="en-US" smtClean="0"/>
              <a:t>‹#›</a:t>
            </a:fld>
            <a:endParaRPr lang="en-US"/>
          </a:p>
        </p:txBody>
      </p:sp>
    </p:spTree>
    <p:extLst>
      <p:ext uri="{BB962C8B-B14F-4D97-AF65-F5344CB8AC3E}">
        <p14:creationId xmlns:p14="http://schemas.microsoft.com/office/powerpoint/2010/main" val="2529126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21660-3F51-4D9F-8EEC-76EF5A6E0E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D9E45A-DD2F-42FC-AD04-732C41383F42}"/>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A2ABE6-248B-4841-A98D-8149753224CE}"/>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EE2072-5837-4E9B-907E-F31A4941F41F}"/>
              </a:ext>
            </a:extLst>
          </p:cNvPr>
          <p:cNvSpPr>
            <a:spLocks noGrp="1"/>
          </p:cNvSpPr>
          <p:nvPr>
            <p:ph type="dt" sz="half" idx="10"/>
          </p:nvPr>
        </p:nvSpPr>
        <p:spPr/>
        <p:txBody>
          <a:bodyPr/>
          <a:lstStyle/>
          <a:p>
            <a:fld id="{FC23FF33-1B69-4776-98DE-2A57B92AED3A}" type="datetimeFigureOut">
              <a:rPr lang="en-US" smtClean="0"/>
              <a:t>10/18/2023</a:t>
            </a:fld>
            <a:endParaRPr lang="en-US"/>
          </a:p>
        </p:txBody>
      </p:sp>
      <p:sp>
        <p:nvSpPr>
          <p:cNvPr id="6" name="Footer Placeholder 5">
            <a:extLst>
              <a:ext uri="{FF2B5EF4-FFF2-40B4-BE49-F238E27FC236}">
                <a16:creationId xmlns:a16="http://schemas.microsoft.com/office/drawing/2014/main" id="{3340A378-E1EE-4923-85A9-051979358C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A77592-6A07-47FE-B44A-B5A84AB324DD}"/>
              </a:ext>
            </a:extLst>
          </p:cNvPr>
          <p:cNvSpPr>
            <a:spLocks noGrp="1"/>
          </p:cNvSpPr>
          <p:nvPr>
            <p:ph type="sldNum" sz="quarter" idx="12"/>
          </p:nvPr>
        </p:nvSpPr>
        <p:spPr/>
        <p:txBody>
          <a:bodyPr/>
          <a:lstStyle/>
          <a:p>
            <a:fld id="{A3F302B5-9A9D-4218-AF1F-C9D63665C3C6}" type="slidenum">
              <a:rPr lang="en-US" smtClean="0"/>
              <a:t>‹#›</a:t>
            </a:fld>
            <a:endParaRPr lang="en-US"/>
          </a:p>
        </p:txBody>
      </p:sp>
    </p:spTree>
    <p:extLst>
      <p:ext uri="{BB962C8B-B14F-4D97-AF65-F5344CB8AC3E}">
        <p14:creationId xmlns:p14="http://schemas.microsoft.com/office/powerpoint/2010/main" val="24788914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F45C5-1D08-462F-836A-7DF969612658}"/>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36B1DF-3666-4693-AFBF-B0E3A63FD90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5A25720-28CD-479C-B21A-0F233FE1606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22F6E3-BDD9-4034-BD12-3D79A8146DD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F32A8A5-E9BB-4FA2-A466-3F68515EAF4B}"/>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7E1BAB-C8AF-43F1-A5C5-DFBE22D8AB79}"/>
              </a:ext>
            </a:extLst>
          </p:cNvPr>
          <p:cNvSpPr>
            <a:spLocks noGrp="1"/>
          </p:cNvSpPr>
          <p:nvPr>
            <p:ph type="dt" sz="half" idx="10"/>
          </p:nvPr>
        </p:nvSpPr>
        <p:spPr/>
        <p:txBody>
          <a:bodyPr/>
          <a:lstStyle/>
          <a:p>
            <a:fld id="{FC23FF33-1B69-4776-98DE-2A57B92AED3A}" type="datetimeFigureOut">
              <a:rPr lang="en-US" smtClean="0"/>
              <a:t>10/18/2023</a:t>
            </a:fld>
            <a:endParaRPr lang="en-US"/>
          </a:p>
        </p:txBody>
      </p:sp>
      <p:sp>
        <p:nvSpPr>
          <p:cNvPr id="8" name="Footer Placeholder 7">
            <a:extLst>
              <a:ext uri="{FF2B5EF4-FFF2-40B4-BE49-F238E27FC236}">
                <a16:creationId xmlns:a16="http://schemas.microsoft.com/office/drawing/2014/main" id="{125907E3-1B39-425E-8F28-4A3A06289F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0A11130-5473-4B95-BFC9-13A3E3581A84}"/>
              </a:ext>
            </a:extLst>
          </p:cNvPr>
          <p:cNvSpPr>
            <a:spLocks noGrp="1"/>
          </p:cNvSpPr>
          <p:nvPr>
            <p:ph type="sldNum" sz="quarter" idx="12"/>
          </p:nvPr>
        </p:nvSpPr>
        <p:spPr/>
        <p:txBody>
          <a:bodyPr/>
          <a:lstStyle/>
          <a:p>
            <a:fld id="{A3F302B5-9A9D-4218-AF1F-C9D63665C3C6}" type="slidenum">
              <a:rPr lang="en-US" smtClean="0"/>
              <a:t>‹#›</a:t>
            </a:fld>
            <a:endParaRPr lang="en-US"/>
          </a:p>
        </p:txBody>
      </p:sp>
    </p:spTree>
    <p:extLst>
      <p:ext uri="{BB962C8B-B14F-4D97-AF65-F5344CB8AC3E}">
        <p14:creationId xmlns:p14="http://schemas.microsoft.com/office/powerpoint/2010/main" val="2687269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CF133-4876-4720-8783-A86F9B5318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5920F8-4B58-4261-AB32-3A3DF6B3F74C}"/>
              </a:ext>
            </a:extLst>
          </p:cNvPr>
          <p:cNvSpPr>
            <a:spLocks noGrp="1"/>
          </p:cNvSpPr>
          <p:nvPr>
            <p:ph type="dt" sz="half" idx="10"/>
          </p:nvPr>
        </p:nvSpPr>
        <p:spPr/>
        <p:txBody>
          <a:bodyPr/>
          <a:lstStyle/>
          <a:p>
            <a:fld id="{FC23FF33-1B69-4776-98DE-2A57B92AED3A}" type="datetimeFigureOut">
              <a:rPr lang="en-US" smtClean="0"/>
              <a:t>10/18/2023</a:t>
            </a:fld>
            <a:endParaRPr lang="en-US"/>
          </a:p>
        </p:txBody>
      </p:sp>
      <p:sp>
        <p:nvSpPr>
          <p:cNvPr id="4" name="Footer Placeholder 3">
            <a:extLst>
              <a:ext uri="{FF2B5EF4-FFF2-40B4-BE49-F238E27FC236}">
                <a16:creationId xmlns:a16="http://schemas.microsoft.com/office/drawing/2014/main" id="{72EE499A-F0EC-4977-9B46-2A1BC2D1BCE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4E7F9B-A2A7-4076-8573-E78FF138E6FD}"/>
              </a:ext>
            </a:extLst>
          </p:cNvPr>
          <p:cNvSpPr>
            <a:spLocks noGrp="1"/>
          </p:cNvSpPr>
          <p:nvPr>
            <p:ph type="sldNum" sz="quarter" idx="12"/>
          </p:nvPr>
        </p:nvSpPr>
        <p:spPr/>
        <p:txBody>
          <a:bodyPr/>
          <a:lstStyle/>
          <a:p>
            <a:fld id="{A3F302B5-9A9D-4218-AF1F-C9D63665C3C6}" type="slidenum">
              <a:rPr lang="en-US" smtClean="0"/>
              <a:t>‹#›</a:t>
            </a:fld>
            <a:endParaRPr lang="en-US"/>
          </a:p>
        </p:txBody>
      </p:sp>
    </p:spTree>
    <p:extLst>
      <p:ext uri="{BB962C8B-B14F-4D97-AF65-F5344CB8AC3E}">
        <p14:creationId xmlns:p14="http://schemas.microsoft.com/office/powerpoint/2010/main" val="11153066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0B367E-293F-4E70-862D-834CC652F041}"/>
              </a:ext>
            </a:extLst>
          </p:cNvPr>
          <p:cNvSpPr>
            <a:spLocks noGrp="1"/>
          </p:cNvSpPr>
          <p:nvPr>
            <p:ph type="dt" sz="half" idx="10"/>
          </p:nvPr>
        </p:nvSpPr>
        <p:spPr/>
        <p:txBody>
          <a:bodyPr/>
          <a:lstStyle/>
          <a:p>
            <a:fld id="{FC23FF33-1B69-4776-98DE-2A57B92AED3A}" type="datetimeFigureOut">
              <a:rPr lang="en-US" smtClean="0"/>
              <a:t>10/18/2023</a:t>
            </a:fld>
            <a:endParaRPr lang="en-US"/>
          </a:p>
        </p:txBody>
      </p:sp>
      <p:sp>
        <p:nvSpPr>
          <p:cNvPr id="3" name="Footer Placeholder 2">
            <a:extLst>
              <a:ext uri="{FF2B5EF4-FFF2-40B4-BE49-F238E27FC236}">
                <a16:creationId xmlns:a16="http://schemas.microsoft.com/office/drawing/2014/main" id="{084E4598-2457-425F-82F7-10E7A61081D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3338115-F38C-4E40-9911-A08C6D7055FA}"/>
              </a:ext>
            </a:extLst>
          </p:cNvPr>
          <p:cNvSpPr>
            <a:spLocks noGrp="1"/>
          </p:cNvSpPr>
          <p:nvPr>
            <p:ph type="sldNum" sz="quarter" idx="12"/>
          </p:nvPr>
        </p:nvSpPr>
        <p:spPr/>
        <p:txBody>
          <a:bodyPr/>
          <a:lstStyle/>
          <a:p>
            <a:fld id="{A3F302B5-9A9D-4218-AF1F-C9D63665C3C6}" type="slidenum">
              <a:rPr lang="en-US" smtClean="0"/>
              <a:t>‹#›</a:t>
            </a:fld>
            <a:endParaRPr lang="en-US"/>
          </a:p>
        </p:txBody>
      </p:sp>
    </p:spTree>
    <p:extLst>
      <p:ext uri="{BB962C8B-B14F-4D97-AF65-F5344CB8AC3E}">
        <p14:creationId xmlns:p14="http://schemas.microsoft.com/office/powerpoint/2010/main" val="17350092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394C-6606-435C-A4BF-BB2E3CB5557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DA3BCEB-3060-426C-A706-B740CABB7E0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1FEB77-4EA1-4CDE-8DE1-9DC9377AC5B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29AC1F3-230C-4BB5-94AE-FB28EDE70220}"/>
              </a:ext>
            </a:extLst>
          </p:cNvPr>
          <p:cNvSpPr>
            <a:spLocks noGrp="1"/>
          </p:cNvSpPr>
          <p:nvPr>
            <p:ph type="dt" sz="half" idx="10"/>
          </p:nvPr>
        </p:nvSpPr>
        <p:spPr/>
        <p:txBody>
          <a:bodyPr/>
          <a:lstStyle/>
          <a:p>
            <a:fld id="{FC23FF33-1B69-4776-98DE-2A57B92AED3A}" type="datetimeFigureOut">
              <a:rPr lang="en-US" smtClean="0"/>
              <a:t>10/18/2023</a:t>
            </a:fld>
            <a:endParaRPr lang="en-US"/>
          </a:p>
        </p:txBody>
      </p:sp>
      <p:sp>
        <p:nvSpPr>
          <p:cNvPr id="6" name="Footer Placeholder 5">
            <a:extLst>
              <a:ext uri="{FF2B5EF4-FFF2-40B4-BE49-F238E27FC236}">
                <a16:creationId xmlns:a16="http://schemas.microsoft.com/office/drawing/2014/main" id="{3D326095-8A82-4708-BDD1-334AA88A47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C917FA-ACDE-4820-8BDF-26202A495BE9}"/>
              </a:ext>
            </a:extLst>
          </p:cNvPr>
          <p:cNvSpPr>
            <a:spLocks noGrp="1"/>
          </p:cNvSpPr>
          <p:nvPr>
            <p:ph type="sldNum" sz="quarter" idx="12"/>
          </p:nvPr>
        </p:nvSpPr>
        <p:spPr/>
        <p:txBody>
          <a:bodyPr/>
          <a:lstStyle/>
          <a:p>
            <a:fld id="{A3F302B5-9A9D-4218-AF1F-C9D63665C3C6}" type="slidenum">
              <a:rPr lang="en-US" smtClean="0"/>
              <a:t>‹#›</a:t>
            </a:fld>
            <a:endParaRPr lang="en-US"/>
          </a:p>
        </p:txBody>
      </p:sp>
    </p:spTree>
    <p:extLst>
      <p:ext uri="{BB962C8B-B14F-4D97-AF65-F5344CB8AC3E}">
        <p14:creationId xmlns:p14="http://schemas.microsoft.com/office/powerpoint/2010/main" val="3876327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EC24074-4C84-4AD8-8801-0E300F9E2B0D}" type="datetimeFigureOut">
              <a:rPr lang="en-GB" smtClean="0">
                <a:solidFill>
                  <a:prstClr val="black">
                    <a:tint val="75000"/>
                  </a:prstClr>
                </a:solidFill>
              </a:rPr>
              <a:pPr/>
              <a:t>18/10/2023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3A44CE7-7E28-4AB3-A187-A78E18E108B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410998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AD4C9-3248-4EEF-B484-64CFD77579B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24148D0-73B6-4717-AE67-BD88DADE136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71154BA-0719-46FA-8AE5-2805B410872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97B869B-0BD9-4484-A688-4F112297F4F0}"/>
              </a:ext>
            </a:extLst>
          </p:cNvPr>
          <p:cNvSpPr>
            <a:spLocks noGrp="1"/>
          </p:cNvSpPr>
          <p:nvPr>
            <p:ph type="dt" sz="half" idx="10"/>
          </p:nvPr>
        </p:nvSpPr>
        <p:spPr/>
        <p:txBody>
          <a:bodyPr/>
          <a:lstStyle/>
          <a:p>
            <a:fld id="{FC23FF33-1B69-4776-98DE-2A57B92AED3A}" type="datetimeFigureOut">
              <a:rPr lang="en-US" smtClean="0"/>
              <a:t>10/18/2023</a:t>
            </a:fld>
            <a:endParaRPr lang="en-US"/>
          </a:p>
        </p:txBody>
      </p:sp>
      <p:sp>
        <p:nvSpPr>
          <p:cNvPr id="6" name="Footer Placeholder 5">
            <a:extLst>
              <a:ext uri="{FF2B5EF4-FFF2-40B4-BE49-F238E27FC236}">
                <a16:creationId xmlns:a16="http://schemas.microsoft.com/office/drawing/2014/main" id="{8A67868D-456F-45A6-B69A-FFC539CA4E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66352F-FDAE-4A2A-B94A-BB021E71403A}"/>
              </a:ext>
            </a:extLst>
          </p:cNvPr>
          <p:cNvSpPr>
            <a:spLocks noGrp="1"/>
          </p:cNvSpPr>
          <p:nvPr>
            <p:ph type="sldNum" sz="quarter" idx="12"/>
          </p:nvPr>
        </p:nvSpPr>
        <p:spPr/>
        <p:txBody>
          <a:bodyPr/>
          <a:lstStyle/>
          <a:p>
            <a:fld id="{A3F302B5-9A9D-4218-AF1F-C9D63665C3C6}" type="slidenum">
              <a:rPr lang="en-US" smtClean="0"/>
              <a:t>‹#›</a:t>
            </a:fld>
            <a:endParaRPr lang="en-US"/>
          </a:p>
        </p:txBody>
      </p:sp>
    </p:spTree>
    <p:extLst>
      <p:ext uri="{BB962C8B-B14F-4D97-AF65-F5344CB8AC3E}">
        <p14:creationId xmlns:p14="http://schemas.microsoft.com/office/powerpoint/2010/main" val="8064144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5ABB6-F7B6-491D-AAC5-1C3D9E75F5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3A029B-C06A-4908-9982-99EA3BD96A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794A13-D11E-41B9-BDC3-26E009034286}"/>
              </a:ext>
            </a:extLst>
          </p:cNvPr>
          <p:cNvSpPr>
            <a:spLocks noGrp="1"/>
          </p:cNvSpPr>
          <p:nvPr>
            <p:ph type="dt" sz="half" idx="10"/>
          </p:nvPr>
        </p:nvSpPr>
        <p:spPr/>
        <p:txBody>
          <a:bodyPr/>
          <a:lstStyle/>
          <a:p>
            <a:fld id="{FC23FF33-1B69-4776-98DE-2A57B92AED3A}" type="datetimeFigureOut">
              <a:rPr lang="en-US" smtClean="0"/>
              <a:t>10/18/2023</a:t>
            </a:fld>
            <a:endParaRPr lang="en-US"/>
          </a:p>
        </p:txBody>
      </p:sp>
      <p:sp>
        <p:nvSpPr>
          <p:cNvPr id="5" name="Footer Placeholder 4">
            <a:extLst>
              <a:ext uri="{FF2B5EF4-FFF2-40B4-BE49-F238E27FC236}">
                <a16:creationId xmlns:a16="http://schemas.microsoft.com/office/drawing/2014/main" id="{B81C50E4-4D1E-4337-B560-4C45CA5396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FFCDFA-6D68-4474-9A99-BE3584F280CD}"/>
              </a:ext>
            </a:extLst>
          </p:cNvPr>
          <p:cNvSpPr>
            <a:spLocks noGrp="1"/>
          </p:cNvSpPr>
          <p:nvPr>
            <p:ph type="sldNum" sz="quarter" idx="12"/>
          </p:nvPr>
        </p:nvSpPr>
        <p:spPr/>
        <p:txBody>
          <a:bodyPr/>
          <a:lstStyle/>
          <a:p>
            <a:fld id="{A3F302B5-9A9D-4218-AF1F-C9D63665C3C6}" type="slidenum">
              <a:rPr lang="en-US" smtClean="0"/>
              <a:t>‹#›</a:t>
            </a:fld>
            <a:endParaRPr lang="en-US"/>
          </a:p>
        </p:txBody>
      </p:sp>
    </p:spTree>
    <p:extLst>
      <p:ext uri="{BB962C8B-B14F-4D97-AF65-F5344CB8AC3E}">
        <p14:creationId xmlns:p14="http://schemas.microsoft.com/office/powerpoint/2010/main" val="21373366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27F62A-1D83-4BEE-B91E-83D7888FC4A2}"/>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BDB8C1-24B5-4464-9243-B2FC725F316C}"/>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CCE773-C0D4-44AD-BD8E-7196E0C7C3D8}"/>
              </a:ext>
            </a:extLst>
          </p:cNvPr>
          <p:cNvSpPr>
            <a:spLocks noGrp="1"/>
          </p:cNvSpPr>
          <p:nvPr>
            <p:ph type="dt" sz="half" idx="10"/>
          </p:nvPr>
        </p:nvSpPr>
        <p:spPr/>
        <p:txBody>
          <a:bodyPr/>
          <a:lstStyle/>
          <a:p>
            <a:fld id="{FC23FF33-1B69-4776-98DE-2A57B92AED3A}" type="datetimeFigureOut">
              <a:rPr lang="en-US" smtClean="0"/>
              <a:t>10/18/2023</a:t>
            </a:fld>
            <a:endParaRPr lang="en-US"/>
          </a:p>
        </p:txBody>
      </p:sp>
      <p:sp>
        <p:nvSpPr>
          <p:cNvPr id="5" name="Footer Placeholder 4">
            <a:extLst>
              <a:ext uri="{FF2B5EF4-FFF2-40B4-BE49-F238E27FC236}">
                <a16:creationId xmlns:a16="http://schemas.microsoft.com/office/drawing/2014/main" id="{38A8C42C-69A3-4EBB-AA45-BCA2CD7890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66F325-1D15-4062-BAF7-3619946387BF}"/>
              </a:ext>
            </a:extLst>
          </p:cNvPr>
          <p:cNvSpPr>
            <a:spLocks noGrp="1"/>
          </p:cNvSpPr>
          <p:nvPr>
            <p:ph type="sldNum" sz="quarter" idx="12"/>
          </p:nvPr>
        </p:nvSpPr>
        <p:spPr/>
        <p:txBody>
          <a:bodyPr/>
          <a:lstStyle/>
          <a:p>
            <a:fld id="{A3F302B5-9A9D-4218-AF1F-C9D63665C3C6}" type="slidenum">
              <a:rPr lang="en-US" smtClean="0"/>
              <a:t>‹#›</a:t>
            </a:fld>
            <a:endParaRPr lang="en-US"/>
          </a:p>
        </p:txBody>
      </p:sp>
    </p:spTree>
    <p:extLst>
      <p:ext uri="{BB962C8B-B14F-4D97-AF65-F5344CB8AC3E}">
        <p14:creationId xmlns:p14="http://schemas.microsoft.com/office/powerpoint/2010/main" val="3163820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C24074-4C84-4AD8-8801-0E300F9E2B0D}" type="datetimeFigureOut">
              <a:rPr lang="en-GB" smtClean="0">
                <a:solidFill>
                  <a:prstClr val="black">
                    <a:tint val="75000"/>
                  </a:prstClr>
                </a:solidFill>
              </a:rPr>
              <a:pPr/>
              <a:t>18/10/2023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3A44CE7-7E28-4AB3-A187-A78E18E108B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2498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EC24074-4C84-4AD8-8801-0E300F9E2B0D}" type="datetimeFigureOut">
              <a:rPr lang="en-GB" smtClean="0">
                <a:solidFill>
                  <a:prstClr val="black">
                    <a:tint val="75000"/>
                  </a:prstClr>
                </a:solidFill>
              </a:rPr>
              <a:pPr/>
              <a:t>18/10/2023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3A44CE7-7E28-4AB3-A187-A78E18E108B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13234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EC24074-4C84-4AD8-8801-0E300F9E2B0D}" type="datetimeFigureOut">
              <a:rPr lang="en-GB" smtClean="0">
                <a:solidFill>
                  <a:prstClr val="black">
                    <a:tint val="75000"/>
                  </a:prstClr>
                </a:solidFill>
              </a:rPr>
              <a:pPr/>
              <a:t>18/10/2023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B3A44CE7-7E28-4AB3-A187-A78E18E108B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31876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EC24074-4C84-4AD8-8801-0E300F9E2B0D}" type="datetimeFigureOut">
              <a:rPr lang="en-GB" smtClean="0">
                <a:solidFill>
                  <a:prstClr val="black">
                    <a:tint val="75000"/>
                  </a:prstClr>
                </a:solidFill>
              </a:rPr>
              <a:pPr/>
              <a:t>18/10/2023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B3A44CE7-7E28-4AB3-A187-A78E18E108B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69534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C24074-4C84-4AD8-8801-0E300F9E2B0D}" type="datetimeFigureOut">
              <a:rPr lang="en-GB" smtClean="0">
                <a:solidFill>
                  <a:prstClr val="black">
                    <a:tint val="75000"/>
                  </a:prstClr>
                </a:solidFill>
              </a:rPr>
              <a:pPr/>
              <a:t>18/10/2023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B3A44CE7-7E28-4AB3-A187-A78E18E108B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31604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0" y="273052"/>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10"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C24074-4C84-4AD8-8801-0E300F9E2B0D}" type="datetimeFigureOut">
              <a:rPr lang="en-GB" smtClean="0">
                <a:solidFill>
                  <a:prstClr val="black">
                    <a:tint val="75000"/>
                  </a:prstClr>
                </a:solidFill>
              </a:rPr>
              <a:pPr/>
              <a:t>18/10/2023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3A44CE7-7E28-4AB3-A187-A78E18E108B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66291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C24074-4C84-4AD8-8801-0E300F9E2B0D}" type="datetimeFigureOut">
              <a:rPr lang="en-GB" smtClean="0">
                <a:solidFill>
                  <a:prstClr val="black">
                    <a:tint val="75000"/>
                  </a:prstClr>
                </a:solidFill>
              </a:rPr>
              <a:pPr/>
              <a:t>18/10/2023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3A44CE7-7E28-4AB3-A187-A78E18E108B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07682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C24074-4C84-4AD8-8801-0E300F9E2B0D}" type="datetimeFigureOut">
              <a:rPr lang="en-GB" smtClean="0">
                <a:solidFill>
                  <a:prstClr val="black">
                    <a:tint val="75000"/>
                  </a:prstClr>
                </a:solidFill>
              </a:rPr>
              <a:pPr/>
              <a:t>18/10/2023</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A44CE7-7E28-4AB3-A187-A78E18E108B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58825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55F3D7-A68E-4B99-9F4E-4109EE47E90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DEE7BF-48EA-4268-A0F6-AFADF3F121E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DBFAF6-6975-463E-8CAB-0E6B81D4467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C23FF33-1B69-4776-98DE-2A57B92AED3A}" type="datetimeFigureOut">
              <a:rPr lang="en-US" smtClean="0"/>
              <a:t>10/18/2023</a:t>
            </a:fld>
            <a:endParaRPr lang="en-US"/>
          </a:p>
        </p:txBody>
      </p:sp>
      <p:sp>
        <p:nvSpPr>
          <p:cNvPr id="5" name="Footer Placeholder 4">
            <a:extLst>
              <a:ext uri="{FF2B5EF4-FFF2-40B4-BE49-F238E27FC236}">
                <a16:creationId xmlns:a16="http://schemas.microsoft.com/office/drawing/2014/main" id="{BF57CA27-248E-4431-B581-0D2ADD7F14E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9955FC-4D51-4565-9076-0C0C6F8737F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3F302B5-9A9D-4218-AF1F-C9D63665C3C6}" type="slidenum">
              <a:rPr lang="en-US" smtClean="0"/>
              <a:t>‹#›</a:t>
            </a:fld>
            <a:endParaRPr lang="en-US"/>
          </a:p>
        </p:txBody>
      </p:sp>
    </p:spTree>
    <p:extLst>
      <p:ext uri="{BB962C8B-B14F-4D97-AF65-F5344CB8AC3E}">
        <p14:creationId xmlns:p14="http://schemas.microsoft.com/office/powerpoint/2010/main" val="13320331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hyperlink" Target="http://www.eani.org.uk/" TargetMode="Externa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hyperlink" Target="mailto:info@colerainegrammar.com" TargetMode="Externa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hyperlink" Target="http://www.colerainegrammar.com/"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lum bright="70000" contrast="-70000"/>
            <a:extLst>
              <a:ext uri="{28A0092B-C50C-407E-A947-70E740481C1C}">
                <a14:useLocalDpi xmlns:a14="http://schemas.microsoft.com/office/drawing/2010/main" val="0"/>
              </a:ext>
            </a:extLst>
          </a:blip>
          <a:srcRect b="62037"/>
          <a:stretch/>
        </p:blipFill>
        <p:spPr bwMode="auto">
          <a:xfrm>
            <a:off x="-94881" y="-33839"/>
            <a:ext cx="925252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439" y="5659383"/>
            <a:ext cx="789604" cy="1004385"/>
          </a:xfrm>
          <a:prstGeom prst="rect">
            <a:avLst/>
          </a:prstGeom>
        </p:spPr>
      </p:pic>
      <p:grpSp>
        <p:nvGrpSpPr>
          <p:cNvPr id="5" name="Group 4"/>
          <p:cNvGrpSpPr/>
          <p:nvPr/>
        </p:nvGrpSpPr>
        <p:grpSpPr>
          <a:xfrm>
            <a:off x="8786835" y="260649"/>
            <a:ext cx="72009" cy="5337978"/>
            <a:chOff x="8407945" y="1201309"/>
            <a:chExt cx="72009" cy="3047689"/>
          </a:xfrm>
        </p:grpSpPr>
        <p:cxnSp>
          <p:nvCxnSpPr>
            <p:cNvPr id="6" name="Straight Connector 5"/>
            <p:cNvCxnSpPr/>
            <p:nvPr/>
          </p:nvCxnSpPr>
          <p:spPr>
            <a:xfrm flipV="1">
              <a:off x="8479954" y="1201313"/>
              <a:ext cx="0" cy="3047685"/>
            </a:xfrm>
            <a:prstGeom prst="line">
              <a:avLst/>
            </a:prstGeom>
            <a:ln w="47625">
              <a:solidFill>
                <a:srgbClr val="1E5C1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8407945" y="1201309"/>
              <a:ext cx="38371" cy="3047689"/>
              <a:chOff x="8422061" y="1201312"/>
              <a:chExt cx="38371" cy="3047689"/>
            </a:xfrm>
          </p:grpSpPr>
          <p:cxnSp>
            <p:nvCxnSpPr>
              <p:cNvPr id="8" name="Straight Connector 7"/>
              <p:cNvCxnSpPr/>
              <p:nvPr/>
            </p:nvCxnSpPr>
            <p:spPr>
              <a:xfrm flipV="1">
                <a:off x="8460432" y="1201316"/>
                <a:ext cx="0" cy="30476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8422061" y="1201312"/>
                <a:ext cx="0" cy="3047685"/>
              </a:xfrm>
              <a:prstGeom prst="line">
                <a:avLst/>
              </a:prstGeom>
              <a:ln w="47625">
                <a:solidFill>
                  <a:srgbClr val="A40000"/>
                </a:solidFill>
              </a:ln>
            </p:spPr>
            <p:style>
              <a:lnRef idx="1">
                <a:schemeClr val="accent1"/>
              </a:lnRef>
              <a:fillRef idx="0">
                <a:schemeClr val="accent1"/>
              </a:fillRef>
              <a:effectRef idx="0">
                <a:schemeClr val="accent1"/>
              </a:effectRef>
              <a:fontRef idx="minor">
                <a:schemeClr val="tx1"/>
              </a:fontRef>
            </p:style>
          </p:cxnSp>
        </p:grpSp>
      </p:grpSp>
      <p:grpSp>
        <p:nvGrpSpPr>
          <p:cNvPr id="10" name="Group 9"/>
          <p:cNvGrpSpPr/>
          <p:nvPr/>
        </p:nvGrpSpPr>
        <p:grpSpPr>
          <a:xfrm rot="16200000" flipH="1">
            <a:off x="4082802" y="2467303"/>
            <a:ext cx="80666" cy="7810502"/>
            <a:chOff x="8407945" y="1201309"/>
            <a:chExt cx="72009" cy="3047689"/>
          </a:xfrm>
        </p:grpSpPr>
        <p:cxnSp>
          <p:nvCxnSpPr>
            <p:cNvPr id="11" name="Straight Connector 10"/>
            <p:cNvCxnSpPr/>
            <p:nvPr/>
          </p:nvCxnSpPr>
          <p:spPr>
            <a:xfrm flipV="1">
              <a:off x="8479954" y="1201313"/>
              <a:ext cx="0" cy="3047685"/>
            </a:xfrm>
            <a:prstGeom prst="line">
              <a:avLst/>
            </a:prstGeom>
            <a:ln w="47625">
              <a:solidFill>
                <a:srgbClr val="1E5C1E"/>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8407945" y="1201309"/>
              <a:ext cx="38371" cy="3047689"/>
              <a:chOff x="8422061" y="1201312"/>
              <a:chExt cx="38371" cy="3047689"/>
            </a:xfrm>
          </p:grpSpPr>
          <p:cxnSp>
            <p:nvCxnSpPr>
              <p:cNvPr id="13" name="Straight Connector 12"/>
              <p:cNvCxnSpPr/>
              <p:nvPr/>
            </p:nvCxnSpPr>
            <p:spPr>
              <a:xfrm flipV="1">
                <a:off x="8460432" y="1201316"/>
                <a:ext cx="0" cy="30476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8422061" y="1201312"/>
                <a:ext cx="0" cy="3047685"/>
              </a:xfrm>
              <a:prstGeom prst="line">
                <a:avLst/>
              </a:prstGeom>
              <a:ln w="47625">
                <a:solidFill>
                  <a:srgbClr val="A40000"/>
                </a:solidFill>
              </a:ln>
            </p:spPr>
            <p:style>
              <a:lnRef idx="1">
                <a:schemeClr val="accent1"/>
              </a:lnRef>
              <a:fillRef idx="0">
                <a:schemeClr val="accent1"/>
              </a:fillRef>
              <a:effectRef idx="0">
                <a:schemeClr val="accent1"/>
              </a:effectRef>
              <a:fontRef idx="minor">
                <a:schemeClr val="tx1"/>
              </a:fontRef>
            </p:style>
          </p:cxnSp>
        </p:grpSp>
      </p:grpSp>
      <p:sp>
        <p:nvSpPr>
          <p:cNvPr id="15" name="Title 1"/>
          <p:cNvSpPr>
            <a:spLocks noGrp="1"/>
          </p:cNvSpPr>
          <p:nvPr>
            <p:ph type="ctrTitle"/>
          </p:nvPr>
        </p:nvSpPr>
        <p:spPr>
          <a:xfrm>
            <a:off x="228653" y="271316"/>
            <a:ext cx="8487167" cy="1470025"/>
          </a:xfrm>
        </p:spPr>
        <p:txBody>
          <a:bodyPr>
            <a:normAutofit/>
          </a:bodyPr>
          <a:lstStyle/>
          <a:p>
            <a:r>
              <a:rPr lang="en-GB" b="1" dirty="0">
                <a:solidFill>
                  <a:srgbClr val="FF0000"/>
                </a:solidFill>
              </a:rPr>
              <a:t>Welcome to</a:t>
            </a:r>
            <a:br>
              <a:rPr lang="en-GB" b="1" dirty="0">
                <a:solidFill>
                  <a:srgbClr val="FF0000"/>
                </a:solidFill>
              </a:rPr>
            </a:br>
            <a:r>
              <a:rPr lang="en-GB" b="1" dirty="0">
                <a:solidFill>
                  <a:srgbClr val="FF0000"/>
                </a:solidFill>
              </a:rPr>
              <a:t>Coleraine Grammar School</a:t>
            </a:r>
          </a:p>
        </p:txBody>
      </p:sp>
      <p:sp>
        <p:nvSpPr>
          <p:cNvPr id="3" name="Rectangle 2"/>
          <p:cNvSpPr/>
          <p:nvPr/>
        </p:nvSpPr>
        <p:spPr>
          <a:xfrm>
            <a:off x="636847" y="1629843"/>
            <a:ext cx="7490879" cy="5632311"/>
          </a:xfrm>
          <a:prstGeom prst="rect">
            <a:avLst/>
          </a:prstGeom>
        </p:spPr>
        <p:txBody>
          <a:bodyPr wrap="square">
            <a:spAutoFit/>
          </a:bodyPr>
          <a:lstStyle/>
          <a:p>
            <a:pPr algn="ctr"/>
            <a:r>
              <a:rPr lang="en-GB" sz="4800" b="1" dirty="0">
                <a:solidFill>
                  <a:srgbClr val="002060"/>
                </a:solidFill>
              </a:rPr>
              <a:t>Preparation</a:t>
            </a:r>
          </a:p>
          <a:p>
            <a:pPr algn="ctr"/>
            <a:r>
              <a:rPr lang="en-GB" sz="4800" b="1" dirty="0">
                <a:solidFill>
                  <a:srgbClr val="002060"/>
                </a:solidFill>
              </a:rPr>
              <a:t>For</a:t>
            </a:r>
          </a:p>
          <a:p>
            <a:pPr algn="ctr"/>
            <a:r>
              <a:rPr lang="en-GB" sz="4800" b="1" dirty="0">
                <a:solidFill>
                  <a:srgbClr val="002060"/>
                </a:solidFill>
              </a:rPr>
              <a:t>SEAG Tests </a:t>
            </a:r>
          </a:p>
          <a:p>
            <a:pPr algn="ctr"/>
            <a:r>
              <a:rPr lang="en-GB" sz="4800" b="1" dirty="0">
                <a:solidFill>
                  <a:srgbClr val="002060"/>
                </a:solidFill>
              </a:rPr>
              <a:t>and </a:t>
            </a:r>
          </a:p>
          <a:p>
            <a:pPr algn="ctr"/>
            <a:r>
              <a:rPr lang="en-GB" sz="4800" b="1" dirty="0">
                <a:solidFill>
                  <a:srgbClr val="002060"/>
                </a:solidFill>
              </a:rPr>
              <a:t>Admissions 2024</a:t>
            </a:r>
          </a:p>
          <a:p>
            <a:pPr algn="ctr"/>
            <a:r>
              <a:rPr lang="en-GB" sz="3200" dirty="0">
                <a:solidFill>
                  <a:srgbClr val="007434"/>
                </a:solidFill>
              </a:rPr>
              <a:t>Dr D Carruthers</a:t>
            </a:r>
          </a:p>
          <a:p>
            <a:pPr algn="ctr"/>
            <a:r>
              <a:rPr lang="en-GB" sz="3200" dirty="0">
                <a:solidFill>
                  <a:srgbClr val="FF0000"/>
                </a:solidFill>
              </a:rPr>
              <a:t>Headmaster</a:t>
            </a:r>
          </a:p>
          <a:p>
            <a:pPr algn="ctr"/>
            <a:endParaRPr lang="en-GB" sz="4800" dirty="0">
              <a:solidFill>
                <a:srgbClr val="002060"/>
              </a:solidFill>
            </a:endParaRPr>
          </a:p>
        </p:txBody>
      </p:sp>
    </p:spTree>
    <p:extLst>
      <p:ext uri="{BB962C8B-B14F-4D97-AF65-F5344CB8AC3E}">
        <p14:creationId xmlns:p14="http://schemas.microsoft.com/office/powerpoint/2010/main" val="439532113"/>
      </p:ext>
    </p:extLst>
  </p:cSld>
  <p:clrMapOvr>
    <a:masterClrMapping/>
  </p:clrMapOvr>
  <mc:AlternateContent xmlns:mc="http://schemas.openxmlformats.org/markup-compatibility/2006" xmlns:p14="http://schemas.microsoft.com/office/powerpoint/2010/main">
    <mc:Choice Requires="p14">
      <p:transition spd="slow" p14:dur="2000" advTm="13805"/>
    </mc:Choice>
    <mc:Fallback xmlns="">
      <p:transition spd="slow" advTm="1380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69939-1D9A-22E3-B8BB-038B1BDACDE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A293988-E727-4BDB-822C-4BCAB838851C}"/>
              </a:ext>
            </a:extLst>
          </p:cNvPr>
          <p:cNvSpPr>
            <a:spLocks noGrp="1"/>
          </p:cNvSpPr>
          <p:nvPr>
            <p:ph idx="1"/>
          </p:nvPr>
        </p:nvSpPr>
        <p:spPr/>
        <p:txBody>
          <a:bodyPr/>
          <a:lstStyle/>
          <a:p>
            <a:endParaRPr lang="en-GB"/>
          </a:p>
        </p:txBody>
      </p:sp>
      <p:pic>
        <p:nvPicPr>
          <p:cNvPr id="7" name="Picture 6">
            <a:extLst>
              <a:ext uri="{FF2B5EF4-FFF2-40B4-BE49-F238E27FC236}">
                <a16:creationId xmlns:a16="http://schemas.microsoft.com/office/drawing/2014/main" id="{74D4A051-9DD3-F956-96BF-6FDFC7FCD636}"/>
              </a:ext>
            </a:extLst>
          </p:cNvPr>
          <p:cNvPicPr>
            <a:picLocks noChangeAspect="1"/>
          </p:cNvPicPr>
          <p:nvPr/>
        </p:nvPicPr>
        <p:blipFill>
          <a:blip r:embed="rId3"/>
          <a:stretch>
            <a:fillRect/>
          </a:stretch>
        </p:blipFill>
        <p:spPr>
          <a:xfrm>
            <a:off x="-390479" y="62908"/>
            <a:ext cx="12643803" cy="7295057"/>
          </a:xfrm>
          <a:prstGeom prst="rect">
            <a:avLst/>
          </a:prstGeom>
        </p:spPr>
      </p:pic>
      <p:sp>
        <p:nvSpPr>
          <p:cNvPr id="15" name="Arrow: Down 14">
            <a:extLst>
              <a:ext uri="{FF2B5EF4-FFF2-40B4-BE49-F238E27FC236}">
                <a16:creationId xmlns:a16="http://schemas.microsoft.com/office/drawing/2014/main" id="{E55635B4-4482-43BA-D9DB-D704DBFC41B9}"/>
              </a:ext>
            </a:extLst>
          </p:cNvPr>
          <p:cNvSpPr/>
          <p:nvPr/>
        </p:nvSpPr>
        <p:spPr>
          <a:xfrm rot="10800000">
            <a:off x="4499060" y="1996832"/>
            <a:ext cx="720080" cy="1368152"/>
          </a:xfrm>
          <a:prstGeom prst="down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56E1716E-26CB-45F4-FDFB-3F1A5DED8A52}"/>
              </a:ext>
            </a:extLst>
          </p:cNvPr>
          <p:cNvSpPr txBox="1"/>
          <p:nvPr/>
        </p:nvSpPr>
        <p:spPr>
          <a:xfrm>
            <a:off x="4614391" y="2183160"/>
            <a:ext cx="461665" cy="1181825"/>
          </a:xfrm>
          <a:prstGeom prst="rect">
            <a:avLst/>
          </a:prstGeom>
          <a:noFill/>
          <a:ln>
            <a:noFill/>
          </a:ln>
        </p:spPr>
        <p:txBody>
          <a:bodyPr vert="vert" wrap="square" rtlCol="0">
            <a:spAutoFit/>
          </a:bodyPr>
          <a:lstStyle/>
          <a:p>
            <a:r>
              <a:rPr lang="en-GB" dirty="0"/>
              <a:t>Reception</a:t>
            </a:r>
          </a:p>
        </p:txBody>
      </p:sp>
      <p:grpSp>
        <p:nvGrpSpPr>
          <p:cNvPr id="24" name="Group 23">
            <a:extLst>
              <a:ext uri="{FF2B5EF4-FFF2-40B4-BE49-F238E27FC236}">
                <a16:creationId xmlns:a16="http://schemas.microsoft.com/office/drawing/2014/main" id="{76671672-E44E-AB66-AE67-B66F3D8A20BB}"/>
              </a:ext>
            </a:extLst>
          </p:cNvPr>
          <p:cNvGrpSpPr/>
          <p:nvPr/>
        </p:nvGrpSpPr>
        <p:grpSpPr>
          <a:xfrm>
            <a:off x="2728889" y="1916832"/>
            <a:ext cx="1368152" cy="720080"/>
            <a:chOff x="2728889" y="1916832"/>
            <a:chExt cx="1368152" cy="720080"/>
          </a:xfrm>
        </p:grpSpPr>
        <p:sp>
          <p:nvSpPr>
            <p:cNvPr id="14" name="Arrow: Down 13">
              <a:extLst>
                <a:ext uri="{FF2B5EF4-FFF2-40B4-BE49-F238E27FC236}">
                  <a16:creationId xmlns:a16="http://schemas.microsoft.com/office/drawing/2014/main" id="{85EA3D54-9B77-742A-6F87-819D526B94E2}"/>
                </a:ext>
              </a:extLst>
            </p:cNvPr>
            <p:cNvSpPr/>
            <p:nvPr/>
          </p:nvSpPr>
          <p:spPr>
            <a:xfrm rot="5400000">
              <a:off x="3052925" y="1592796"/>
              <a:ext cx="720080" cy="136815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AF019068-2A2F-3497-4968-E2B8CE4CEDF0}"/>
                </a:ext>
              </a:extLst>
            </p:cNvPr>
            <p:cNvSpPr txBox="1"/>
            <p:nvPr/>
          </p:nvSpPr>
          <p:spPr>
            <a:xfrm>
              <a:off x="2771800" y="2122983"/>
              <a:ext cx="1325241" cy="307777"/>
            </a:xfrm>
            <a:prstGeom prst="rect">
              <a:avLst/>
            </a:prstGeom>
            <a:noFill/>
            <a:ln>
              <a:noFill/>
            </a:ln>
          </p:spPr>
          <p:txBody>
            <a:bodyPr wrap="square" rtlCol="0">
              <a:spAutoFit/>
            </a:bodyPr>
            <a:lstStyle/>
            <a:p>
              <a:r>
                <a:rPr lang="en-GB" sz="1400" dirty="0"/>
                <a:t>Humphreys</a:t>
              </a:r>
              <a:r>
                <a:rPr lang="en-GB" sz="1100" dirty="0"/>
                <a:t> </a:t>
              </a:r>
              <a:r>
                <a:rPr lang="en-GB" sz="1200" dirty="0"/>
                <a:t>Hall</a:t>
              </a:r>
              <a:endParaRPr lang="en-GB" sz="1100" dirty="0"/>
            </a:p>
          </p:txBody>
        </p:sp>
      </p:grpSp>
      <p:grpSp>
        <p:nvGrpSpPr>
          <p:cNvPr id="20" name="Group 19">
            <a:extLst>
              <a:ext uri="{FF2B5EF4-FFF2-40B4-BE49-F238E27FC236}">
                <a16:creationId xmlns:a16="http://schemas.microsoft.com/office/drawing/2014/main" id="{9E6EACEA-6768-F168-13E6-6EEB943ABBCA}"/>
              </a:ext>
            </a:extLst>
          </p:cNvPr>
          <p:cNvGrpSpPr/>
          <p:nvPr/>
        </p:nvGrpSpPr>
        <p:grpSpPr>
          <a:xfrm rot="5571478">
            <a:off x="6086917" y="357300"/>
            <a:ext cx="1368152" cy="720080"/>
            <a:chOff x="653278" y="2375463"/>
            <a:chExt cx="1368152" cy="720080"/>
          </a:xfrm>
        </p:grpSpPr>
        <p:sp>
          <p:nvSpPr>
            <p:cNvPr id="13" name="Arrow: Down 12">
              <a:extLst>
                <a:ext uri="{FF2B5EF4-FFF2-40B4-BE49-F238E27FC236}">
                  <a16:creationId xmlns:a16="http://schemas.microsoft.com/office/drawing/2014/main" id="{C10E3FB1-A7E4-3C4D-77D1-D2BE6841035E}"/>
                </a:ext>
              </a:extLst>
            </p:cNvPr>
            <p:cNvSpPr/>
            <p:nvPr/>
          </p:nvSpPr>
          <p:spPr>
            <a:xfrm rot="15995079">
              <a:off x="977314" y="2051427"/>
              <a:ext cx="720080" cy="1368152"/>
            </a:xfrm>
            <a:prstGeom prst="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80626D93-B3C4-81C6-EBF5-D61480579DF0}"/>
                </a:ext>
              </a:extLst>
            </p:cNvPr>
            <p:cNvSpPr txBox="1"/>
            <p:nvPr/>
          </p:nvSpPr>
          <p:spPr>
            <a:xfrm rot="21414209">
              <a:off x="683568" y="2564904"/>
              <a:ext cx="1327447" cy="338554"/>
            </a:xfrm>
            <a:prstGeom prst="rect">
              <a:avLst/>
            </a:prstGeom>
            <a:noFill/>
          </p:spPr>
          <p:txBody>
            <a:bodyPr wrap="square" rtlCol="0">
              <a:spAutoFit/>
            </a:bodyPr>
            <a:lstStyle/>
            <a:p>
              <a:r>
                <a:rPr lang="en-GB" sz="1600" dirty="0"/>
                <a:t>Study Mobile</a:t>
              </a:r>
            </a:p>
          </p:txBody>
        </p:sp>
      </p:grpSp>
      <p:grpSp>
        <p:nvGrpSpPr>
          <p:cNvPr id="23" name="Group 22">
            <a:extLst>
              <a:ext uri="{FF2B5EF4-FFF2-40B4-BE49-F238E27FC236}">
                <a16:creationId xmlns:a16="http://schemas.microsoft.com/office/drawing/2014/main" id="{40C8A86F-6BC1-B077-57A1-7E293B9E118A}"/>
              </a:ext>
            </a:extLst>
          </p:cNvPr>
          <p:cNvGrpSpPr/>
          <p:nvPr/>
        </p:nvGrpSpPr>
        <p:grpSpPr>
          <a:xfrm rot="2429249">
            <a:off x="107735" y="2293006"/>
            <a:ext cx="1368153" cy="1169278"/>
            <a:chOff x="1547663" y="3339842"/>
            <a:chExt cx="1368153" cy="1169278"/>
          </a:xfrm>
        </p:grpSpPr>
        <p:sp>
          <p:nvSpPr>
            <p:cNvPr id="12" name="Arrow: Down 11">
              <a:extLst>
                <a:ext uri="{FF2B5EF4-FFF2-40B4-BE49-F238E27FC236}">
                  <a16:creationId xmlns:a16="http://schemas.microsoft.com/office/drawing/2014/main" id="{DF2BEE14-C1F9-FAA1-0454-B5E7EFDBF7F0}"/>
                </a:ext>
              </a:extLst>
            </p:cNvPr>
            <p:cNvSpPr/>
            <p:nvPr/>
          </p:nvSpPr>
          <p:spPr>
            <a:xfrm rot="16200000">
              <a:off x="1647101" y="3240405"/>
              <a:ext cx="1169278" cy="1368152"/>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3D81CB3B-4809-2733-EDDD-911CA0D33E83}"/>
                </a:ext>
              </a:extLst>
            </p:cNvPr>
            <p:cNvSpPr txBox="1"/>
            <p:nvPr/>
          </p:nvSpPr>
          <p:spPr>
            <a:xfrm>
              <a:off x="1547663" y="3573190"/>
              <a:ext cx="1368152" cy="646331"/>
            </a:xfrm>
            <a:prstGeom prst="rect">
              <a:avLst/>
            </a:prstGeom>
            <a:noFill/>
          </p:spPr>
          <p:txBody>
            <a:bodyPr wrap="square" rtlCol="0">
              <a:spAutoFit/>
            </a:bodyPr>
            <a:lstStyle/>
            <a:p>
              <a:r>
                <a:rPr lang="en-GB" dirty="0"/>
                <a:t>Templeton Auditorium</a:t>
              </a:r>
            </a:p>
          </p:txBody>
        </p:sp>
      </p:grpSp>
      <p:sp>
        <p:nvSpPr>
          <p:cNvPr id="6" name="Rectangle 5">
            <a:extLst>
              <a:ext uri="{FF2B5EF4-FFF2-40B4-BE49-F238E27FC236}">
                <a16:creationId xmlns:a16="http://schemas.microsoft.com/office/drawing/2014/main" id="{B6718DF2-9CFA-1EA5-F871-A15C1E353FC5}"/>
              </a:ext>
            </a:extLst>
          </p:cNvPr>
          <p:cNvSpPr/>
          <p:nvPr/>
        </p:nvSpPr>
        <p:spPr>
          <a:xfrm>
            <a:off x="4345719" y="1153852"/>
            <a:ext cx="984145" cy="44634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FC9C5972-4A3E-D417-625E-D2845DF81BEC}"/>
              </a:ext>
            </a:extLst>
          </p:cNvPr>
          <p:cNvSpPr txBox="1"/>
          <p:nvPr/>
        </p:nvSpPr>
        <p:spPr>
          <a:xfrm>
            <a:off x="4427984" y="1196752"/>
            <a:ext cx="791156" cy="369332"/>
          </a:xfrm>
          <a:prstGeom prst="rect">
            <a:avLst/>
          </a:prstGeom>
          <a:noFill/>
        </p:spPr>
        <p:txBody>
          <a:bodyPr wrap="square" rtlCol="0">
            <a:spAutoFit/>
          </a:bodyPr>
          <a:lstStyle/>
          <a:p>
            <a:pPr algn="ctr"/>
            <a:r>
              <a:rPr lang="en-GB" dirty="0"/>
              <a:t>Quad</a:t>
            </a:r>
          </a:p>
        </p:txBody>
      </p:sp>
      <p:sp>
        <p:nvSpPr>
          <p:cNvPr id="4" name="Rectangle 3">
            <a:extLst>
              <a:ext uri="{FF2B5EF4-FFF2-40B4-BE49-F238E27FC236}">
                <a16:creationId xmlns:a16="http://schemas.microsoft.com/office/drawing/2014/main" id="{96E77DF8-2CDA-DC84-92B2-DC5BD5388314}"/>
              </a:ext>
            </a:extLst>
          </p:cNvPr>
          <p:cNvSpPr/>
          <p:nvPr/>
        </p:nvSpPr>
        <p:spPr>
          <a:xfrm>
            <a:off x="4097041" y="1600200"/>
            <a:ext cx="1368152" cy="39663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Library</a:t>
            </a:r>
          </a:p>
        </p:txBody>
      </p:sp>
    </p:spTree>
    <p:extLst>
      <p:ext uri="{BB962C8B-B14F-4D97-AF65-F5344CB8AC3E}">
        <p14:creationId xmlns:p14="http://schemas.microsoft.com/office/powerpoint/2010/main" val="2402206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lum bright="70000" contrast="-70000"/>
            <a:extLst>
              <a:ext uri="{28A0092B-C50C-407E-A947-70E740481C1C}">
                <a14:useLocalDpi xmlns:a14="http://schemas.microsoft.com/office/drawing/2010/main" val="0"/>
              </a:ext>
            </a:extLst>
          </a:blip>
          <a:srcRect b="62037"/>
          <a:stretch/>
        </p:blipFill>
        <p:spPr bwMode="auto">
          <a:xfrm>
            <a:off x="-108520" y="0"/>
            <a:ext cx="925252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439" y="5659383"/>
            <a:ext cx="789604" cy="1004385"/>
          </a:xfrm>
          <a:prstGeom prst="rect">
            <a:avLst/>
          </a:prstGeom>
        </p:spPr>
      </p:pic>
      <p:grpSp>
        <p:nvGrpSpPr>
          <p:cNvPr id="5" name="Group 4"/>
          <p:cNvGrpSpPr/>
          <p:nvPr/>
        </p:nvGrpSpPr>
        <p:grpSpPr>
          <a:xfrm>
            <a:off x="8786835" y="260649"/>
            <a:ext cx="72009" cy="5337978"/>
            <a:chOff x="8407945" y="1201309"/>
            <a:chExt cx="72009" cy="3047689"/>
          </a:xfrm>
        </p:grpSpPr>
        <p:cxnSp>
          <p:nvCxnSpPr>
            <p:cNvPr id="6" name="Straight Connector 5"/>
            <p:cNvCxnSpPr/>
            <p:nvPr/>
          </p:nvCxnSpPr>
          <p:spPr>
            <a:xfrm flipV="1">
              <a:off x="8479954" y="1201313"/>
              <a:ext cx="0" cy="3047685"/>
            </a:xfrm>
            <a:prstGeom prst="line">
              <a:avLst/>
            </a:prstGeom>
            <a:ln w="47625">
              <a:solidFill>
                <a:srgbClr val="1E5C1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8407945" y="1201309"/>
              <a:ext cx="38371" cy="3047689"/>
              <a:chOff x="8422061" y="1201312"/>
              <a:chExt cx="38371" cy="3047689"/>
            </a:xfrm>
          </p:grpSpPr>
          <p:cxnSp>
            <p:nvCxnSpPr>
              <p:cNvPr id="8" name="Straight Connector 7"/>
              <p:cNvCxnSpPr/>
              <p:nvPr/>
            </p:nvCxnSpPr>
            <p:spPr>
              <a:xfrm flipV="1">
                <a:off x="8460432" y="1201316"/>
                <a:ext cx="0" cy="30476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8422061" y="1201312"/>
                <a:ext cx="0" cy="3047685"/>
              </a:xfrm>
              <a:prstGeom prst="line">
                <a:avLst/>
              </a:prstGeom>
              <a:ln w="47625">
                <a:solidFill>
                  <a:srgbClr val="A40000"/>
                </a:solidFill>
              </a:ln>
            </p:spPr>
            <p:style>
              <a:lnRef idx="1">
                <a:schemeClr val="accent1"/>
              </a:lnRef>
              <a:fillRef idx="0">
                <a:schemeClr val="accent1"/>
              </a:fillRef>
              <a:effectRef idx="0">
                <a:schemeClr val="accent1"/>
              </a:effectRef>
              <a:fontRef idx="minor">
                <a:schemeClr val="tx1"/>
              </a:fontRef>
            </p:style>
          </p:cxnSp>
        </p:grpSp>
      </p:grpSp>
      <p:grpSp>
        <p:nvGrpSpPr>
          <p:cNvPr id="10" name="Group 9"/>
          <p:cNvGrpSpPr/>
          <p:nvPr/>
        </p:nvGrpSpPr>
        <p:grpSpPr>
          <a:xfrm rot="16200000" flipH="1">
            <a:off x="4082802" y="2467303"/>
            <a:ext cx="80666" cy="7810502"/>
            <a:chOff x="8407945" y="1201309"/>
            <a:chExt cx="72009" cy="3047689"/>
          </a:xfrm>
        </p:grpSpPr>
        <p:cxnSp>
          <p:nvCxnSpPr>
            <p:cNvPr id="11" name="Straight Connector 10"/>
            <p:cNvCxnSpPr/>
            <p:nvPr/>
          </p:nvCxnSpPr>
          <p:spPr>
            <a:xfrm flipV="1">
              <a:off x="8479954" y="1201313"/>
              <a:ext cx="0" cy="3047685"/>
            </a:xfrm>
            <a:prstGeom prst="line">
              <a:avLst/>
            </a:prstGeom>
            <a:ln w="47625">
              <a:solidFill>
                <a:srgbClr val="1E5C1E"/>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8407945" y="1201309"/>
              <a:ext cx="38371" cy="3047689"/>
              <a:chOff x="8422061" y="1201312"/>
              <a:chExt cx="38371" cy="3047689"/>
            </a:xfrm>
          </p:grpSpPr>
          <p:cxnSp>
            <p:nvCxnSpPr>
              <p:cNvPr id="13" name="Straight Connector 12"/>
              <p:cNvCxnSpPr/>
              <p:nvPr/>
            </p:nvCxnSpPr>
            <p:spPr>
              <a:xfrm flipV="1">
                <a:off x="8460432" y="1201316"/>
                <a:ext cx="0" cy="30476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8422061" y="1201312"/>
                <a:ext cx="0" cy="3047685"/>
              </a:xfrm>
              <a:prstGeom prst="line">
                <a:avLst/>
              </a:prstGeom>
              <a:ln w="47625">
                <a:solidFill>
                  <a:srgbClr val="A40000"/>
                </a:solidFill>
              </a:ln>
            </p:spPr>
            <p:style>
              <a:lnRef idx="1">
                <a:schemeClr val="accent1"/>
              </a:lnRef>
              <a:fillRef idx="0">
                <a:schemeClr val="accent1"/>
              </a:fillRef>
              <a:effectRef idx="0">
                <a:schemeClr val="accent1"/>
              </a:effectRef>
              <a:fontRef idx="minor">
                <a:schemeClr val="tx1"/>
              </a:fontRef>
            </p:style>
          </p:cxnSp>
        </p:grpSp>
      </p:grpSp>
      <p:sp>
        <p:nvSpPr>
          <p:cNvPr id="15" name="Title 1"/>
          <p:cNvSpPr>
            <a:spLocks noGrp="1"/>
          </p:cNvSpPr>
          <p:nvPr>
            <p:ph type="ctrTitle"/>
          </p:nvPr>
        </p:nvSpPr>
        <p:spPr>
          <a:xfrm>
            <a:off x="10074" y="260649"/>
            <a:ext cx="8487167" cy="1037137"/>
          </a:xfrm>
        </p:spPr>
        <p:txBody>
          <a:bodyPr>
            <a:normAutofit/>
          </a:bodyPr>
          <a:lstStyle/>
          <a:p>
            <a:r>
              <a:rPr lang="en-GB" b="1" u="sng" dirty="0">
                <a:solidFill>
                  <a:srgbClr val="002060"/>
                </a:solidFill>
              </a:rPr>
              <a:t>Seating in the Exam Halls/Rooms</a:t>
            </a:r>
            <a:endParaRPr lang="en-GB" b="1" dirty="0">
              <a:solidFill>
                <a:srgbClr val="002060"/>
              </a:solidFill>
            </a:endParaRPr>
          </a:p>
        </p:txBody>
      </p:sp>
      <p:sp>
        <p:nvSpPr>
          <p:cNvPr id="2" name="Rectangle 1"/>
          <p:cNvSpPr/>
          <p:nvPr/>
        </p:nvSpPr>
        <p:spPr>
          <a:xfrm>
            <a:off x="539552" y="1196759"/>
            <a:ext cx="7957687" cy="5016758"/>
          </a:xfrm>
          <a:prstGeom prst="rect">
            <a:avLst/>
          </a:prstGeom>
        </p:spPr>
        <p:txBody>
          <a:bodyPr wrap="square">
            <a:spAutoFit/>
          </a:bodyPr>
          <a:lstStyle/>
          <a:p>
            <a:pPr marL="571500" lvl="0" indent="-571500">
              <a:buFont typeface="Arial" pitchFamily="34" charset="0"/>
              <a:buChar char="•"/>
            </a:pPr>
            <a:endParaRPr lang="en-GB" sz="3200" dirty="0">
              <a:solidFill>
                <a:srgbClr val="002060"/>
              </a:solidFill>
            </a:endParaRPr>
          </a:p>
          <a:p>
            <a:pPr marL="571500" lvl="0" indent="-571500">
              <a:buFont typeface="Arial" pitchFamily="34" charset="0"/>
              <a:buChar char="•"/>
            </a:pPr>
            <a:r>
              <a:rPr lang="en-GB" sz="3200" dirty="0">
                <a:solidFill>
                  <a:srgbClr val="002060"/>
                </a:solidFill>
              </a:rPr>
              <a:t>Pupils will be registered on arrival at CGS.</a:t>
            </a:r>
          </a:p>
          <a:p>
            <a:pPr lvl="0"/>
            <a:endParaRPr lang="en-GB" sz="3200" dirty="0">
              <a:solidFill>
                <a:srgbClr val="002060"/>
              </a:solidFill>
            </a:endParaRPr>
          </a:p>
          <a:p>
            <a:pPr marL="571500" indent="-571500">
              <a:buFont typeface="Arial" pitchFamily="34" charset="0"/>
              <a:buChar char="•"/>
            </a:pPr>
            <a:r>
              <a:rPr lang="en-GB" sz="3200" dirty="0">
                <a:solidFill>
                  <a:srgbClr val="002060"/>
                </a:solidFill>
              </a:rPr>
              <a:t>Pupils will be seated in alphabetical order within their Primary School group.</a:t>
            </a:r>
          </a:p>
          <a:p>
            <a:endParaRPr lang="en-GB" sz="3200" dirty="0">
              <a:solidFill>
                <a:srgbClr val="002060"/>
              </a:solidFill>
            </a:endParaRPr>
          </a:p>
          <a:p>
            <a:pPr marL="571500" lvl="0" indent="-571500">
              <a:buFont typeface="Arial" pitchFamily="34" charset="0"/>
              <a:buChar char="•"/>
            </a:pPr>
            <a:r>
              <a:rPr lang="en-GB" sz="3200" dirty="0">
                <a:solidFill>
                  <a:srgbClr val="002060"/>
                </a:solidFill>
              </a:rPr>
              <a:t>Printed cards with pupil names on them will be set out on the desks, along with the required stationery for completing the tests.</a:t>
            </a:r>
          </a:p>
        </p:txBody>
      </p:sp>
    </p:spTree>
    <p:extLst>
      <p:ext uri="{BB962C8B-B14F-4D97-AF65-F5344CB8AC3E}">
        <p14:creationId xmlns:p14="http://schemas.microsoft.com/office/powerpoint/2010/main" val="715595485"/>
      </p:ext>
    </p:extLst>
  </p:cSld>
  <p:clrMapOvr>
    <a:masterClrMapping/>
  </p:clrMapOvr>
  <mc:AlternateContent xmlns:mc="http://schemas.openxmlformats.org/markup-compatibility/2006" xmlns:p14="http://schemas.microsoft.com/office/powerpoint/2010/main">
    <mc:Choice Requires="p14">
      <p:transition spd="slow" p14:dur="2000" advTm="25792"/>
    </mc:Choice>
    <mc:Fallback xmlns="">
      <p:transition spd="slow" advTm="2579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lum bright="70000" contrast="-70000"/>
            <a:extLst>
              <a:ext uri="{28A0092B-C50C-407E-A947-70E740481C1C}">
                <a14:useLocalDpi xmlns:a14="http://schemas.microsoft.com/office/drawing/2010/main" val="0"/>
              </a:ext>
            </a:extLst>
          </a:blip>
          <a:srcRect b="62037"/>
          <a:stretch/>
        </p:blipFill>
        <p:spPr bwMode="auto">
          <a:xfrm>
            <a:off x="-108520" y="-946"/>
            <a:ext cx="925252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20025" y="5713129"/>
            <a:ext cx="789604" cy="1004385"/>
          </a:xfrm>
          <a:prstGeom prst="rect">
            <a:avLst/>
          </a:prstGeom>
        </p:spPr>
      </p:pic>
      <p:grpSp>
        <p:nvGrpSpPr>
          <p:cNvPr id="5" name="Group 4"/>
          <p:cNvGrpSpPr/>
          <p:nvPr/>
        </p:nvGrpSpPr>
        <p:grpSpPr>
          <a:xfrm>
            <a:off x="8786835" y="260649"/>
            <a:ext cx="72009" cy="5337978"/>
            <a:chOff x="8407945" y="1201309"/>
            <a:chExt cx="72009" cy="3047689"/>
          </a:xfrm>
        </p:grpSpPr>
        <p:cxnSp>
          <p:nvCxnSpPr>
            <p:cNvPr id="6" name="Straight Connector 5"/>
            <p:cNvCxnSpPr/>
            <p:nvPr/>
          </p:nvCxnSpPr>
          <p:spPr>
            <a:xfrm flipV="1">
              <a:off x="8479954" y="1201313"/>
              <a:ext cx="0" cy="3047685"/>
            </a:xfrm>
            <a:prstGeom prst="line">
              <a:avLst/>
            </a:prstGeom>
            <a:ln w="47625">
              <a:solidFill>
                <a:srgbClr val="1E5C1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8407945" y="1201309"/>
              <a:ext cx="38371" cy="3047689"/>
              <a:chOff x="8422061" y="1201312"/>
              <a:chExt cx="38371" cy="3047689"/>
            </a:xfrm>
          </p:grpSpPr>
          <p:cxnSp>
            <p:nvCxnSpPr>
              <p:cNvPr id="8" name="Straight Connector 7"/>
              <p:cNvCxnSpPr/>
              <p:nvPr/>
            </p:nvCxnSpPr>
            <p:spPr>
              <a:xfrm flipV="1">
                <a:off x="8460432" y="1201316"/>
                <a:ext cx="0" cy="30476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8422061" y="1201312"/>
                <a:ext cx="0" cy="3047685"/>
              </a:xfrm>
              <a:prstGeom prst="line">
                <a:avLst/>
              </a:prstGeom>
              <a:ln w="47625">
                <a:solidFill>
                  <a:srgbClr val="A40000"/>
                </a:solidFill>
              </a:ln>
            </p:spPr>
            <p:style>
              <a:lnRef idx="1">
                <a:schemeClr val="accent1"/>
              </a:lnRef>
              <a:fillRef idx="0">
                <a:schemeClr val="accent1"/>
              </a:fillRef>
              <a:effectRef idx="0">
                <a:schemeClr val="accent1"/>
              </a:effectRef>
              <a:fontRef idx="minor">
                <a:schemeClr val="tx1"/>
              </a:fontRef>
            </p:style>
          </p:cxnSp>
        </p:grpSp>
      </p:grpSp>
      <p:grpSp>
        <p:nvGrpSpPr>
          <p:cNvPr id="10" name="Group 9"/>
          <p:cNvGrpSpPr/>
          <p:nvPr/>
        </p:nvGrpSpPr>
        <p:grpSpPr>
          <a:xfrm rot="16200000" flipH="1">
            <a:off x="4082802" y="2467303"/>
            <a:ext cx="80666" cy="7810502"/>
            <a:chOff x="8407945" y="1201309"/>
            <a:chExt cx="72009" cy="3047689"/>
          </a:xfrm>
        </p:grpSpPr>
        <p:cxnSp>
          <p:nvCxnSpPr>
            <p:cNvPr id="11" name="Straight Connector 10"/>
            <p:cNvCxnSpPr/>
            <p:nvPr/>
          </p:nvCxnSpPr>
          <p:spPr>
            <a:xfrm flipV="1">
              <a:off x="8479954" y="1201313"/>
              <a:ext cx="0" cy="3047685"/>
            </a:xfrm>
            <a:prstGeom prst="line">
              <a:avLst/>
            </a:prstGeom>
            <a:ln w="47625">
              <a:solidFill>
                <a:srgbClr val="1E5C1E"/>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8407945" y="1201309"/>
              <a:ext cx="38371" cy="3047689"/>
              <a:chOff x="8422061" y="1201312"/>
              <a:chExt cx="38371" cy="3047689"/>
            </a:xfrm>
          </p:grpSpPr>
          <p:cxnSp>
            <p:nvCxnSpPr>
              <p:cNvPr id="13" name="Straight Connector 12"/>
              <p:cNvCxnSpPr/>
              <p:nvPr/>
            </p:nvCxnSpPr>
            <p:spPr>
              <a:xfrm flipV="1">
                <a:off x="8460432" y="1201316"/>
                <a:ext cx="0" cy="30476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8422061" y="1201312"/>
                <a:ext cx="0" cy="3047685"/>
              </a:xfrm>
              <a:prstGeom prst="line">
                <a:avLst/>
              </a:prstGeom>
              <a:ln w="47625">
                <a:solidFill>
                  <a:srgbClr val="A40000"/>
                </a:solidFill>
              </a:ln>
            </p:spPr>
            <p:style>
              <a:lnRef idx="1">
                <a:schemeClr val="accent1"/>
              </a:lnRef>
              <a:fillRef idx="0">
                <a:schemeClr val="accent1"/>
              </a:fillRef>
              <a:effectRef idx="0">
                <a:schemeClr val="accent1"/>
              </a:effectRef>
              <a:fontRef idx="minor">
                <a:schemeClr val="tx1"/>
              </a:fontRef>
            </p:style>
          </p:cxnSp>
        </p:grpSp>
      </p:grpSp>
      <p:sp>
        <p:nvSpPr>
          <p:cNvPr id="15" name="Title 1"/>
          <p:cNvSpPr>
            <a:spLocks noGrp="1"/>
          </p:cNvSpPr>
          <p:nvPr>
            <p:ph type="ctrTitle"/>
          </p:nvPr>
        </p:nvSpPr>
        <p:spPr>
          <a:xfrm>
            <a:off x="10074" y="116632"/>
            <a:ext cx="8487167" cy="1470025"/>
          </a:xfrm>
        </p:spPr>
        <p:txBody>
          <a:bodyPr>
            <a:normAutofit/>
          </a:bodyPr>
          <a:lstStyle/>
          <a:p>
            <a:r>
              <a:rPr lang="en-GB" b="1" u="sng" dirty="0">
                <a:solidFill>
                  <a:srgbClr val="002060"/>
                </a:solidFill>
              </a:rPr>
              <a:t>SEAG Process</a:t>
            </a:r>
            <a:br>
              <a:rPr lang="en-GB" dirty="0"/>
            </a:br>
            <a:endParaRPr lang="en-GB" b="1" dirty="0">
              <a:solidFill>
                <a:srgbClr val="002060"/>
              </a:solidFill>
            </a:endParaRPr>
          </a:p>
        </p:txBody>
      </p:sp>
      <p:sp>
        <p:nvSpPr>
          <p:cNvPr id="18" name="Rectangle 5"/>
          <p:cNvSpPr>
            <a:spLocks noGrp="1" noChangeArrowheads="1"/>
          </p:cNvSpPr>
          <p:nvPr>
            <p:ph type="subTitle" idx="1"/>
          </p:nvPr>
        </p:nvSpPr>
        <p:spPr>
          <a:xfrm>
            <a:off x="0" y="764703"/>
            <a:ext cx="8714827" cy="5508643"/>
          </a:xfrm>
        </p:spPr>
        <p:txBody>
          <a:bodyPr>
            <a:noAutofit/>
          </a:bodyPr>
          <a:lstStyle/>
          <a:p>
            <a:pPr marL="342900" lvl="0" indent="-342900" algn="l">
              <a:buFont typeface="Arial" pitchFamily="34" charset="0"/>
              <a:buChar char="•"/>
            </a:pPr>
            <a:r>
              <a:rPr lang="en-GB" dirty="0">
                <a:solidFill>
                  <a:srgbClr val="002060"/>
                </a:solidFill>
                <a:latin typeface="Arial" panose="020B0604020202020204" pitchFamily="34" charset="0"/>
                <a:cs typeface="Arial" panose="020B0604020202020204" pitchFamily="34" charset="0"/>
              </a:rPr>
              <a:t>Test dates - </a:t>
            </a:r>
            <a:r>
              <a:rPr lang="en-GB" b="1" dirty="0">
                <a:solidFill>
                  <a:srgbClr val="002060"/>
                </a:solidFill>
                <a:latin typeface="Arial" panose="020B0604020202020204" pitchFamily="34" charset="0"/>
                <a:cs typeface="Arial" panose="020B0604020202020204" pitchFamily="34" charset="0"/>
              </a:rPr>
              <a:t>Saturday 11</a:t>
            </a:r>
            <a:r>
              <a:rPr lang="en-GB" b="1" baseline="30000" dirty="0">
                <a:solidFill>
                  <a:srgbClr val="002060"/>
                </a:solidFill>
                <a:latin typeface="Arial" panose="020B0604020202020204" pitchFamily="34" charset="0"/>
                <a:cs typeface="Arial" panose="020B0604020202020204" pitchFamily="34" charset="0"/>
              </a:rPr>
              <a:t>th &amp; </a:t>
            </a:r>
            <a:r>
              <a:rPr lang="en-GB" b="1" dirty="0">
                <a:solidFill>
                  <a:srgbClr val="002060"/>
                </a:solidFill>
                <a:latin typeface="Arial" panose="020B0604020202020204" pitchFamily="34" charset="0"/>
                <a:cs typeface="Arial" panose="020B0604020202020204" pitchFamily="34" charset="0"/>
              </a:rPr>
              <a:t>25</a:t>
            </a:r>
            <a:r>
              <a:rPr lang="en-GB" b="1" baseline="30000" dirty="0">
                <a:solidFill>
                  <a:srgbClr val="002060"/>
                </a:solidFill>
                <a:latin typeface="Arial" panose="020B0604020202020204" pitchFamily="34" charset="0"/>
                <a:cs typeface="Arial" panose="020B0604020202020204" pitchFamily="34" charset="0"/>
              </a:rPr>
              <a:t>th</a:t>
            </a:r>
            <a:r>
              <a:rPr lang="en-GB" b="1" dirty="0">
                <a:solidFill>
                  <a:srgbClr val="002060"/>
                </a:solidFill>
                <a:latin typeface="Arial" panose="020B0604020202020204" pitchFamily="34" charset="0"/>
                <a:cs typeface="Arial" panose="020B0604020202020204" pitchFamily="34" charset="0"/>
              </a:rPr>
              <a:t> November 2023.</a:t>
            </a:r>
          </a:p>
          <a:p>
            <a:pPr marL="342900" lvl="0" indent="-342900" algn="l">
              <a:buFont typeface="Arial" pitchFamily="34" charset="0"/>
              <a:buChar char="•"/>
            </a:pPr>
            <a:r>
              <a:rPr lang="en-GB" b="1" dirty="0">
                <a:solidFill>
                  <a:srgbClr val="002060"/>
                </a:solidFill>
                <a:latin typeface="Arial" panose="020B0604020202020204" pitchFamily="34" charset="0"/>
                <a:cs typeface="Arial" panose="020B0604020202020204" pitchFamily="34" charset="0"/>
              </a:rPr>
              <a:t>Pupils will have 60 minutes to answer 56 questions </a:t>
            </a:r>
            <a:r>
              <a:rPr lang="en-GB" dirty="0">
                <a:solidFill>
                  <a:srgbClr val="002060"/>
                </a:solidFill>
                <a:latin typeface="Arial" panose="020B0604020202020204" pitchFamily="34" charset="0"/>
                <a:cs typeface="Arial" panose="020B0604020202020204" pitchFamily="34" charset="0"/>
              </a:rPr>
              <a:t>(Extra Time - 75 minutes), with everyone beginning the Practice Test Section at 10am.</a:t>
            </a:r>
          </a:p>
          <a:p>
            <a:pPr marL="342900" lvl="0" indent="-342900" algn="l">
              <a:buFont typeface="Arial" pitchFamily="34" charset="0"/>
              <a:buChar char="•"/>
            </a:pPr>
            <a:r>
              <a:rPr lang="en-GB" dirty="0">
                <a:solidFill>
                  <a:srgbClr val="002060"/>
                </a:solidFill>
                <a:latin typeface="Arial" panose="020B0604020202020204" pitchFamily="34" charset="0"/>
                <a:cs typeface="Arial" panose="020B0604020202020204" pitchFamily="34" charset="0"/>
              </a:rPr>
              <a:t>SEAG calculate pupil’s standard score.</a:t>
            </a:r>
          </a:p>
          <a:p>
            <a:pPr marL="342900" lvl="0" indent="-342900" algn="l">
              <a:buFont typeface="Arial" pitchFamily="34" charset="0"/>
              <a:buChar char="•"/>
            </a:pPr>
            <a:r>
              <a:rPr lang="en-GB" dirty="0">
                <a:solidFill>
                  <a:srgbClr val="002060"/>
                </a:solidFill>
                <a:latin typeface="Arial" panose="020B0604020202020204" pitchFamily="34" charset="0"/>
                <a:cs typeface="Arial" panose="020B0604020202020204" pitchFamily="34" charset="0"/>
              </a:rPr>
              <a:t>Results - </a:t>
            </a:r>
            <a:r>
              <a:rPr lang="en-GB" b="1" dirty="0">
                <a:solidFill>
                  <a:srgbClr val="002060"/>
                </a:solidFill>
                <a:latin typeface="Arial" panose="020B0604020202020204" pitchFamily="34" charset="0"/>
                <a:cs typeface="Arial" panose="020B0604020202020204" pitchFamily="34" charset="0"/>
              </a:rPr>
              <a:t>Saturday 27</a:t>
            </a:r>
            <a:r>
              <a:rPr lang="en-GB" b="1" baseline="30000" dirty="0">
                <a:solidFill>
                  <a:srgbClr val="002060"/>
                </a:solidFill>
                <a:latin typeface="Arial" panose="020B0604020202020204" pitchFamily="34" charset="0"/>
                <a:cs typeface="Arial" panose="020B0604020202020204" pitchFamily="34" charset="0"/>
              </a:rPr>
              <a:t>th</a:t>
            </a:r>
            <a:r>
              <a:rPr lang="en-GB" b="1" dirty="0">
                <a:solidFill>
                  <a:srgbClr val="002060"/>
                </a:solidFill>
                <a:latin typeface="Arial" panose="020B0604020202020204" pitchFamily="34" charset="0"/>
                <a:cs typeface="Arial" panose="020B0604020202020204" pitchFamily="34" charset="0"/>
              </a:rPr>
              <a:t> January 2024</a:t>
            </a:r>
          </a:p>
          <a:p>
            <a:pPr lvl="0"/>
            <a:r>
              <a:rPr lang="en-GB" dirty="0">
                <a:solidFill>
                  <a:srgbClr val="002060"/>
                </a:solidFill>
                <a:latin typeface="Arial" panose="020B0604020202020204" pitchFamily="34" charset="0"/>
                <a:cs typeface="Arial" panose="020B0604020202020204" pitchFamily="34" charset="0"/>
              </a:rPr>
              <a:t>More information available at www.seagni.co.uk</a:t>
            </a:r>
          </a:p>
          <a:p>
            <a:pPr eaLnBrk="1" hangingPunct="1">
              <a:lnSpc>
                <a:spcPct val="80000"/>
              </a:lnSpc>
              <a:defRPr/>
            </a:pPr>
            <a:endParaRPr lang="en-US" sz="1400" dirty="0">
              <a:solidFill>
                <a:schemeClr val="tx1"/>
              </a:solidFill>
            </a:endParaRPr>
          </a:p>
        </p:txBody>
      </p:sp>
    </p:spTree>
    <p:extLst>
      <p:ext uri="{BB962C8B-B14F-4D97-AF65-F5344CB8AC3E}">
        <p14:creationId xmlns:p14="http://schemas.microsoft.com/office/powerpoint/2010/main" val="1427795114"/>
      </p:ext>
    </p:extLst>
  </p:cSld>
  <p:clrMapOvr>
    <a:masterClrMapping/>
  </p:clrMapOvr>
  <mc:AlternateContent xmlns:mc="http://schemas.openxmlformats.org/markup-compatibility/2006" xmlns:p14="http://schemas.microsoft.com/office/powerpoint/2010/main">
    <mc:Choice Requires="p14">
      <p:transition spd="slow" p14:dur="2000" advTm="43385"/>
    </mc:Choice>
    <mc:Fallback xmlns="">
      <p:transition spd="slow" advTm="4338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lum bright="70000" contrast="-70000"/>
            <a:extLst>
              <a:ext uri="{28A0092B-C50C-407E-A947-70E740481C1C}">
                <a14:useLocalDpi xmlns:a14="http://schemas.microsoft.com/office/drawing/2010/main" val="0"/>
              </a:ext>
            </a:extLst>
          </a:blip>
          <a:srcRect b="62037"/>
          <a:stretch/>
        </p:blipFill>
        <p:spPr bwMode="auto">
          <a:xfrm>
            <a:off x="-108520" y="-946"/>
            <a:ext cx="925252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20025" y="5713129"/>
            <a:ext cx="789604" cy="1004385"/>
          </a:xfrm>
          <a:prstGeom prst="rect">
            <a:avLst/>
          </a:prstGeom>
        </p:spPr>
      </p:pic>
      <p:grpSp>
        <p:nvGrpSpPr>
          <p:cNvPr id="5" name="Group 4"/>
          <p:cNvGrpSpPr/>
          <p:nvPr/>
        </p:nvGrpSpPr>
        <p:grpSpPr>
          <a:xfrm>
            <a:off x="8786835" y="260649"/>
            <a:ext cx="72009" cy="5337978"/>
            <a:chOff x="8407945" y="1201309"/>
            <a:chExt cx="72009" cy="3047689"/>
          </a:xfrm>
        </p:grpSpPr>
        <p:cxnSp>
          <p:nvCxnSpPr>
            <p:cNvPr id="6" name="Straight Connector 5"/>
            <p:cNvCxnSpPr/>
            <p:nvPr/>
          </p:nvCxnSpPr>
          <p:spPr>
            <a:xfrm flipV="1">
              <a:off x="8479954" y="1201313"/>
              <a:ext cx="0" cy="3047685"/>
            </a:xfrm>
            <a:prstGeom prst="line">
              <a:avLst/>
            </a:prstGeom>
            <a:ln w="47625">
              <a:solidFill>
                <a:srgbClr val="1E5C1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8407945" y="1201309"/>
              <a:ext cx="38371" cy="3047689"/>
              <a:chOff x="8422061" y="1201312"/>
              <a:chExt cx="38371" cy="3047689"/>
            </a:xfrm>
          </p:grpSpPr>
          <p:cxnSp>
            <p:nvCxnSpPr>
              <p:cNvPr id="8" name="Straight Connector 7"/>
              <p:cNvCxnSpPr/>
              <p:nvPr/>
            </p:nvCxnSpPr>
            <p:spPr>
              <a:xfrm flipV="1">
                <a:off x="8460432" y="1201316"/>
                <a:ext cx="0" cy="30476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8422061" y="1201312"/>
                <a:ext cx="0" cy="3047685"/>
              </a:xfrm>
              <a:prstGeom prst="line">
                <a:avLst/>
              </a:prstGeom>
              <a:ln w="47625">
                <a:solidFill>
                  <a:srgbClr val="A40000"/>
                </a:solidFill>
              </a:ln>
            </p:spPr>
            <p:style>
              <a:lnRef idx="1">
                <a:schemeClr val="accent1"/>
              </a:lnRef>
              <a:fillRef idx="0">
                <a:schemeClr val="accent1"/>
              </a:fillRef>
              <a:effectRef idx="0">
                <a:schemeClr val="accent1"/>
              </a:effectRef>
              <a:fontRef idx="minor">
                <a:schemeClr val="tx1"/>
              </a:fontRef>
            </p:style>
          </p:cxnSp>
        </p:grpSp>
      </p:grpSp>
      <p:grpSp>
        <p:nvGrpSpPr>
          <p:cNvPr id="10" name="Group 9"/>
          <p:cNvGrpSpPr/>
          <p:nvPr/>
        </p:nvGrpSpPr>
        <p:grpSpPr>
          <a:xfrm rot="16200000" flipH="1">
            <a:off x="4082802" y="2467303"/>
            <a:ext cx="80666" cy="7810502"/>
            <a:chOff x="8407945" y="1201309"/>
            <a:chExt cx="72009" cy="3047689"/>
          </a:xfrm>
        </p:grpSpPr>
        <p:cxnSp>
          <p:nvCxnSpPr>
            <p:cNvPr id="11" name="Straight Connector 10"/>
            <p:cNvCxnSpPr/>
            <p:nvPr/>
          </p:nvCxnSpPr>
          <p:spPr>
            <a:xfrm flipV="1">
              <a:off x="8479954" y="1201313"/>
              <a:ext cx="0" cy="3047685"/>
            </a:xfrm>
            <a:prstGeom prst="line">
              <a:avLst/>
            </a:prstGeom>
            <a:ln w="47625">
              <a:solidFill>
                <a:srgbClr val="1E5C1E"/>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8407945" y="1201309"/>
              <a:ext cx="38371" cy="3047689"/>
              <a:chOff x="8422061" y="1201312"/>
              <a:chExt cx="38371" cy="3047689"/>
            </a:xfrm>
          </p:grpSpPr>
          <p:cxnSp>
            <p:nvCxnSpPr>
              <p:cNvPr id="13" name="Straight Connector 12"/>
              <p:cNvCxnSpPr/>
              <p:nvPr/>
            </p:nvCxnSpPr>
            <p:spPr>
              <a:xfrm flipV="1">
                <a:off x="8460432" y="1201316"/>
                <a:ext cx="0" cy="30476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8422061" y="1201312"/>
                <a:ext cx="0" cy="3047685"/>
              </a:xfrm>
              <a:prstGeom prst="line">
                <a:avLst/>
              </a:prstGeom>
              <a:ln w="47625">
                <a:solidFill>
                  <a:srgbClr val="A40000"/>
                </a:solidFill>
              </a:ln>
            </p:spPr>
            <p:style>
              <a:lnRef idx="1">
                <a:schemeClr val="accent1"/>
              </a:lnRef>
              <a:fillRef idx="0">
                <a:schemeClr val="accent1"/>
              </a:fillRef>
              <a:effectRef idx="0">
                <a:schemeClr val="accent1"/>
              </a:effectRef>
              <a:fontRef idx="minor">
                <a:schemeClr val="tx1"/>
              </a:fontRef>
            </p:style>
          </p:cxnSp>
        </p:grpSp>
      </p:grpSp>
      <p:sp>
        <p:nvSpPr>
          <p:cNvPr id="15" name="Title 1"/>
          <p:cNvSpPr>
            <a:spLocks noGrp="1"/>
          </p:cNvSpPr>
          <p:nvPr>
            <p:ph type="ctrTitle"/>
          </p:nvPr>
        </p:nvSpPr>
        <p:spPr>
          <a:xfrm>
            <a:off x="10074" y="525779"/>
            <a:ext cx="8487167" cy="595240"/>
          </a:xfrm>
        </p:spPr>
        <p:txBody>
          <a:bodyPr>
            <a:normAutofit fontScale="90000"/>
          </a:bodyPr>
          <a:lstStyle/>
          <a:p>
            <a:r>
              <a:rPr lang="en-GB" b="1" u="sng" dirty="0">
                <a:solidFill>
                  <a:srgbClr val="002060"/>
                </a:solidFill>
              </a:rPr>
              <a:t>SEAG Examination Format</a:t>
            </a:r>
            <a:br>
              <a:rPr lang="en-GB" dirty="0"/>
            </a:br>
            <a:endParaRPr lang="en-GB" b="1" dirty="0">
              <a:solidFill>
                <a:srgbClr val="002060"/>
              </a:solidFill>
            </a:endParaRPr>
          </a:p>
        </p:txBody>
      </p:sp>
      <p:sp>
        <p:nvSpPr>
          <p:cNvPr id="18" name="Rectangle 5"/>
          <p:cNvSpPr>
            <a:spLocks noGrp="1" noChangeArrowheads="1"/>
          </p:cNvSpPr>
          <p:nvPr>
            <p:ph type="subTitle" idx="1"/>
          </p:nvPr>
        </p:nvSpPr>
        <p:spPr>
          <a:xfrm>
            <a:off x="0" y="764703"/>
            <a:ext cx="8714827" cy="5508643"/>
          </a:xfrm>
        </p:spPr>
        <p:txBody>
          <a:bodyPr>
            <a:noAutofit/>
          </a:bodyPr>
          <a:lstStyle/>
          <a:p>
            <a:pPr marL="457200" indent="-457200" algn="l">
              <a:buFont typeface="Arial" panose="020B0604020202020204" pitchFamily="34" charset="0"/>
              <a:buChar char="•"/>
            </a:pPr>
            <a:endParaRPr lang="en-GB" sz="2800" b="0" i="0" dirty="0">
              <a:solidFill>
                <a:srgbClr val="002060"/>
              </a:solidFill>
              <a:effectLst/>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GB" sz="2800" b="0" i="0" dirty="0">
                <a:solidFill>
                  <a:srgbClr val="002060"/>
                </a:solidFill>
                <a:effectLst/>
                <a:latin typeface="Arial" panose="020B0604020202020204" pitchFamily="34" charset="0"/>
                <a:cs typeface="Arial" panose="020B0604020202020204" pitchFamily="34" charset="0"/>
              </a:rPr>
              <a:t>The papers assess English and Mathematics and both have an identical format consisting of three Sections:</a:t>
            </a:r>
          </a:p>
          <a:p>
            <a:pPr marL="457200" indent="-457200" algn="l">
              <a:buFont typeface="Arial" panose="020B0604020202020204" pitchFamily="34" charset="0"/>
              <a:buChar char="•"/>
            </a:pPr>
            <a:endParaRPr lang="en-GB" sz="2800" b="0" i="0" dirty="0">
              <a:solidFill>
                <a:srgbClr val="002060"/>
              </a:solidFill>
              <a:effectLst/>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GB" sz="2800" b="1" i="0" u="sng" dirty="0">
                <a:solidFill>
                  <a:srgbClr val="002060"/>
                </a:solidFill>
                <a:effectLst/>
                <a:latin typeface="Arial" panose="020B0604020202020204" pitchFamily="34" charset="0"/>
                <a:cs typeface="Arial" panose="020B0604020202020204" pitchFamily="34" charset="0"/>
              </a:rPr>
              <a:t>The First Section</a:t>
            </a:r>
            <a:r>
              <a:rPr lang="en-GB" sz="2800" b="0" i="0" dirty="0">
                <a:solidFill>
                  <a:srgbClr val="002060"/>
                </a:solidFill>
                <a:effectLst/>
                <a:latin typeface="Arial" panose="020B0604020202020204" pitchFamily="34" charset="0"/>
                <a:cs typeface="Arial" panose="020B0604020202020204" pitchFamily="34" charset="0"/>
              </a:rPr>
              <a:t>, the </a:t>
            </a:r>
            <a:r>
              <a:rPr lang="en-GB" sz="2800" i="0" dirty="0">
                <a:solidFill>
                  <a:srgbClr val="002060"/>
                </a:solidFill>
                <a:effectLst/>
                <a:latin typeface="Arial" panose="020B0604020202020204" pitchFamily="34" charset="0"/>
                <a:cs typeface="Arial" panose="020B0604020202020204" pitchFamily="34" charset="0"/>
              </a:rPr>
              <a:t>Practice Test </a:t>
            </a:r>
            <a:r>
              <a:rPr lang="en-GB" sz="2800" b="0" i="0" dirty="0">
                <a:solidFill>
                  <a:srgbClr val="002060"/>
                </a:solidFill>
                <a:effectLst/>
                <a:latin typeface="Arial" panose="020B0604020202020204" pitchFamily="34" charset="0"/>
                <a:cs typeface="Arial" panose="020B0604020202020204" pitchFamily="34" charset="0"/>
              </a:rPr>
              <a:t>Section, has 5 English followed by 5 Maths questions. These questions are designed to help pupils settle before the Main Test begins. </a:t>
            </a:r>
          </a:p>
          <a:p>
            <a:pPr marL="457200" indent="-457200" algn="l">
              <a:buFont typeface="Arial" panose="020B0604020202020204" pitchFamily="34" charset="0"/>
              <a:buChar char="•"/>
            </a:pPr>
            <a:endParaRPr lang="en-GB" sz="2800" b="0" i="0" dirty="0">
              <a:solidFill>
                <a:srgbClr val="002060"/>
              </a:solidFill>
              <a:effectLst/>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GB" sz="2800" b="0" i="0" dirty="0">
                <a:solidFill>
                  <a:srgbClr val="002060"/>
                </a:solidFill>
                <a:effectLst/>
                <a:latin typeface="Arial" panose="020B0604020202020204" pitchFamily="34" charset="0"/>
                <a:cs typeface="Arial" panose="020B0604020202020204" pitchFamily="34" charset="0"/>
              </a:rPr>
              <a:t>The Practice Test is not assessed.</a:t>
            </a:r>
          </a:p>
          <a:p>
            <a:pPr eaLnBrk="1" hangingPunct="1">
              <a:lnSpc>
                <a:spcPct val="80000"/>
              </a:lnSpc>
              <a:defRPr/>
            </a:pPr>
            <a:endParaRPr lang="en-US" sz="1400" dirty="0">
              <a:solidFill>
                <a:schemeClr val="tx1"/>
              </a:solidFill>
            </a:endParaRPr>
          </a:p>
        </p:txBody>
      </p:sp>
    </p:spTree>
    <p:extLst>
      <p:ext uri="{BB962C8B-B14F-4D97-AF65-F5344CB8AC3E}">
        <p14:creationId xmlns:p14="http://schemas.microsoft.com/office/powerpoint/2010/main" val="4238359871"/>
      </p:ext>
    </p:extLst>
  </p:cSld>
  <p:clrMapOvr>
    <a:masterClrMapping/>
  </p:clrMapOvr>
  <mc:AlternateContent xmlns:mc="http://schemas.openxmlformats.org/markup-compatibility/2006" xmlns:p14="http://schemas.microsoft.com/office/powerpoint/2010/main">
    <mc:Choice Requires="p14">
      <p:transition spd="slow" p14:dur="2000" advTm="43385"/>
    </mc:Choice>
    <mc:Fallback xmlns="">
      <p:transition spd="slow" advTm="4338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lum bright="70000" contrast="-70000"/>
            <a:extLst>
              <a:ext uri="{28A0092B-C50C-407E-A947-70E740481C1C}">
                <a14:useLocalDpi xmlns:a14="http://schemas.microsoft.com/office/drawing/2010/main" val="0"/>
              </a:ext>
            </a:extLst>
          </a:blip>
          <a:srcRect b="62037"/>
          <a:stretch/>
        </p:blipFill>
        <p:spPr bwMode="auto">
          <a:xfrm>
            <a:off x="-108520" y="-946"/>
            <a:ext cx="925252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20025" y="5713129"/>
            <a:ext cx="789604" cy="1004385"/>
          </a:xfrm>
          <a:prstGeom prst="rect">
            <a:avLst/>
          </a:prstGeom>
        </p:spPr>
      </p:pic>
      <p:grpSp>
        <p:nvGrpSpPr>
          <p:cNvPr id="5" name="Group 4"/>
          <p:cNvGrpSpPr/>
          <p:nvPr/>
        </p:nvGrpSpPr>
        <p:grpSpPr>
          <a:xfrm>
            <a:off x="8786835" y="260649"/>
            <a:ext cx="72009" cy="5337978"/>
            <a:chOff x="8407945" y="1201309"/>
            <a:chExt cx="72009" cy="3047689"/>
          </a:xfrm>
        </p:grpSpPr>
        <p:cxnSp>
          <p:nvCxnSpPr>
            <p:cNvPr id="6" name="Straight Connector 5"/>
            <p:cNvCxnSpPr/>
            <p:nvPr/>
          </p:nvCxnSpPr>
          <p:spPr>
            <a:xfrm flipV="1">
              <a:off x="8479954" y="1201313"/>
              <a:ext cx="0" cy="3047685"/>
            </a:xfrm>
            <a:prstGeom prst="line">
              <a:avLst/>
            </a:prstGeom>
            <a:ln w="47625">
              <a:solidFill>
                <a:srgbClr val="1E5C1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8407945" y="1201309"/>
              <a:ext cx="38371" cy="3047689"/>
              <a:chOff x="8422061" y="1201312"/>
              <a:chExt cx="38371" cy="3047689"/>
            </a:xfrm>
          </p:grpSpPr>
          <p:cxnSp>
            <p:nvCxnSpPr>
              <p:cNvPr id="8" name="Straight Connector 7"/>
              <p:cNvCxnSpPr/>
              <p:nvPr/>
            </p:nvCxnSpPr>
            <p:spPr>
              <a:xfrm flipV="1">
                <a:off x="8460432" y="1201316"/>
                <a:ext cx="0" cy="30476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8422061" y="1201312"/>
                <a:ext cx="0" cy="3047685"/>
              </a:xfrm>
              <a:prstGeom prst="line">
                <a:avLst/>
              </a:prstGeom>
              <a:ln w="47625">
                <a:solidFill>
                  <a:srgbClr val="A40000"/>
                </a:solidFill>
              </a:ln>
            </p:spPr>
            <p:style>
              <a:lnRef idx="1">
                <a:schemeClr val="accent1"/>
              </a:lnRef>
              <a:fillRef idx="0">
                <a:schemeClr val="accent1"/>
              </a:fillRef>
              <a:effectRef idx="0">
                <a:schemeClr val="accent1"/>
              </a:effectRef>
              <a:fontRef idx="minor">
                <a:schemeClr val="tx1"/>
              </a:fontRef>
            </p:style>
          </p:cxnSp>
        </p:grpSp>
      </p:grpSp>
      <p:grpSp>
        <p:nvGrpSpPr>
          <p:cNvPr id="10" name="Group 9"/>
          <p:cNvGrpSpPr/>
          <p:nvPr/>
        </p:nvGrpSpPr>
        <p:grpSpPr>
          <a:xfrm rot="16200000" flipH="1">
            <a:off x="4082802" y="2467303"/>
            <a:ext cx="80666" cy="7810502"/>
            <a:chOff x="8407945" y="1201309"/>
            <a:chExt cx="72009" cy="3047689"/>
          </a:xfrm>
        </p:grpSpPr>
        <p:cxnSp>
          <p:nvCxnSpPr>
            <p:cNvPr id="11" name="Straight Connector 10"/>
            <p:cNvCxnSpPr/>
            <p:nvPr/>
          </p:nvCxnSpPr>
          <p:spPr>
            <a:xfrm flipV="1">
              <a:off x="8479954" y="1201313"/>
              <a:ext cx="0" cy="3047685"/>
            </a:xfrm>
            <a:prstGeom prst="line">
              <a:avLst/>
            </a:prstGeom>
            <a:ln w="47625">
              <a:solidFill>
                <a:srgbClr val="1E5C1E"/>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8407945" y="1201309"/>
              <a:ext cx="38371" cy="3047689"/>
              <a:chOff x="8422061" y="1201312"/>
              <a:chExt cx="38371" cy="3047689"/>
            </a:xfrm>
          </p:grpSpPr>
          <p:cxnSp>
            <p:nvCxnSpPr>
              <p:cNvPr id="13" name="Straight Connector 12"/>
              <p:cNvCxnSpPr/>
              <p:nvPr/>
            </p:nvCxnSpPr>
            <p:spPr>
              <a:xfrm flipV="1">
                <a:off x="8460432" y="1201316"/>
                <a:ext cx="0" cy="30476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8422061" y="1201312"/>
                <a:ext cx="0" cy="3047685"/>
              </a:xfrm>
              <a:prstGeom prst="line">
                <a:avLst/>
              </a:prstGeom>
              <a:ln w="47625">
                <a:solidFill>
                  <a:srgbClr val="A40000"/>
                </a:solidFill>
              </a:ln>
            </p:spPr>
            <p:style>
              <a:lnRef idx="1">
                <a:schemeClr val="accent1"/>
              </a:lnRef>
              <a:fillRef idx="0">
                <a:schemeClr val="accent1"/>
              </a:fillRef>
              <a:effectRef idx="0">
                <a:schemeClr val="accent1"/>
              </a:effectRef>
              <a:fontRef idx="minor">
                <a:schemeClr val="tx1"/>
              </a:fontRef>
            </p:style>
          </p:cxnSp>
        </p:grpSp>
      </p:grpSp>
      <p:sp>
        <p:nvSpPr>
          <p:cNvPr id="18" name="Rectangle 5"/>
          <p:cNvSpPr>
            <a:spLocks noGrp="1" noChangeArrowheads="1"/>
          </p:cNvSpPr>
          <p:nvPr>
            <p:ph type="subTitle" idx="1"/>
          </p:nvPr>
        </p:nvSpPr>
        <p:spPr>
          <a:xfrm>
            <a:off x="0" y="764703"/>
            <a:ext cx="8714827" cy="5508643"/>
          </a:xfrm>
        </p:spPr>
        <p:txBody>
          <a:bodyPr>
            <a:noAutofit/>
          </a:bodyPr>
          <a:lstStyle/>
          <a:p>
            <a:pPr marL="457200" indent="-457200" algn="l">
              <a:buFont typeface="Arial" panose="020B0604020202020204" pitchFamily="34" charset="0"/>
              <a:buChar char="•"/>
            </a:pPr>
            <a:endParaRPr lang="en-GB" sz="2800" b="0" i="0" dirty="0">
              <a:solidFill>
                <a:schemeClr val="tx2"/>
              </a:solidFill>
              <a:effectLst/>
              <a:latin typeface="Arial" panose="020B0604020202020204" pitchFamily="34" charset="0"/>
              <a:cs typeface="Arial" panose="020B0604020202020204" pitchFamily="34" charset="0"/>
            </a:endParaRPr>
          </a:p>
          <a:p>
            <a:pPr eaLnBrk="1" hangingPunct="1">
              <a:lnSpc>
                <a:spcPct val="80000"/>
              </a:lnSpc>
              <a:defRPr/>
            </a:pPr>
            <a:endParaRPr lang="en-US" sz="1400" dirty="0">
              <a:solidFill>
                <a:schemeClr val="tx1"/>
              </a:solidFill>
            </a:endParaRPr>
          </a:p>
        </p:txBody>
      </p:sp>
      <p:sp>
        <p:nvSpPr>
          <p:cNvPr id="16" name="TextBox 15">
            <a:extLst>
              <a:ext uri="{FF2B5EF4-FFF2-40B4-BE49-F238E27FC236}">
                <a16:creationId xmlns:a16="http://schemas.microsoft.com/office/drawing/2014/main" id="{46A2CA71-CD57-6D0B-78ED-D2A02996D831}"/>
              </a:ext>
            </a:extLst>
          </p:cNvPr>
          <p:cNvSpPr txBox="1"/>
          <p:nvPr/>
        </p:nvSpPr>
        <p:spPr>
          <a:xfrm>
            <a:off x="34371" y="443916"/>
            <a:ext cx="8714093" cy="6494085"/>
          </a:xfrm>
          <a:prstGeom prst="rect">
            <a:avLst/>
          </a:prstGeom>
          <a:noFill/>
        </p:spPr>
        <p:txBody>
          <a:bodyPr wrap="square">
            <a:spAutoFit/>
          </a:bodyPr>
          <a:lstStyle/>
          <a:p>
            <a:pPr algn="l"/>
            <a:r>
              <a:rPr lang="en-GB" sz="2600" b="1" i="0" u="sng" dirty="0">
                <a:solidFill>
                  <a:srgbClr val="002060"/>
                </a:solidFill>
                <a:effectLst/>
                <a:latin typeface="Arial" panose="020B0604020202020204" pitchFamily="34" charset="0"/>
                <a:cs typeface="Arial" panose="020B0604020202020204" pitchFamily="34" charset="0"/>
              </a:rPr>
              <a:t>The Second Section </a:t>
            </a:r>
            <a:r>
              <a:rPr lang="en-GB" sz="2600" b="0" i="0" dirty="0">
                <a:solidFill>
                  <a:srgbClr val="002060"/>
                </a:solidFill>
                <a:effectLst/>
                <a:latin typeface="Arial" panose="020B0604020202020204" pitchFamily="34" charset="0"/>
                <a:cs typeface="Arial" panose="020B0604020202020204" pitchFamily="34" charset="0"/>
              </a:rPr>
              <a:t>is the </a:t>
            </a:r>
            <a:r>
              <a:rPr lang="en-GB" sz="2600" i="0" dirty="0">
                <a:solidFill>
                  <a:srgbClr val="002060"/>
                </a:solidFill>
                <a:effectLst/>
                <a:latin typeface="Arial" panose="020B0604020202020204" pitchFamily="34" charset="0"/>
                <a:cs typeface="Arial" panose="020B0604020202020204" pitchFamily="34" charset="0"/>
              </a:rPr>
              <a:t>English Main Test.</a:t>
            </a:r>
          </a:p>
          <a:p>
            <a:pPr algn="l"/>
            <a:r>
              <a:rPr lang="en-GB" sz="2600" i="0" dirty="0">
                <a:solidFill>
                  <a:srgbClr val="002060"/>
                </a:solidFill>
                <a:effectLst/>
                <a:latin typeface="Arial" panose="020B0604020202020204" pitchFamily="34" charset="0"/>
                <a:cs typeface="Arial" panose="020B0604020202020204" pitchFamily="34" charset="0"/>
              </a:rPr>
              <a:t> </a:t>
            </a:r>
          </a:p>
          <a:p>
            <a:pPr marL="342900" indent="-342900" algn="l">
              <a:buFont typeface="Arial" panose="020B0604020202020204" pitchFamily="34" charset="0"/>
              <a:buChar char="•"/>
            </a:pPr>
            <a:r>
              <a:rPr lang="en-GB" sz="2500" b="0" i="0" dirty="0">
                <a:solidFill>
                  <a:srgbClr val="002060"/>
                </a:solidFill>
                <a:effectLst/>
                <a:latin typeface="Arial" panose="020B0604020202020204" pitchFamily="34" charset="0"/>
                <a:cs typeface="Arial" panose="020B0604020202020204" pitchFamily="34" charset="0"/>
              </a:rPr>
              <a:t>It has 28 questions</a:t>
            </a:r>
            <a:r>
              <a:rPr lang="en-GB" sz="2500" b="0" i="1" dirty="0">
                <a:solidFill>
                  <a:srgbClr val="002060"/>
                </a:solidFill>
                <a:effectLst/>
                <a:latin typeface="Arial" panose="020B0604020202020204" pitchFamily="34" charset="0"/>
                <a:cs typeface="Arial" panose="020B0604020202020204" pitchFamily="34" charset="0"/>
              </a:rPr>
              <a:t>(Q1-Q28).</a:t>
            </a:r>
            <a:endParaRPr lang="en-GB" sz="2500" b="0" i="0" dirty="0">
              <a:solidFill>
                <a:srgbClr val="002060"/>
              </a:solidFill>
              <a:effectLst/>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GB" sz="2500" b="0" i="0" dirty="0">
                <a:solidFill>
                  <a:srgbClr val="002060"/>
                </a:solidFill>
                <a:effectLst/>
                <a:latin typeface="Arial" panose="020B0604020202020204" pitchFamily="34" charset="0"/>
                <a:cs typeface="Arial" panose="020B0604020202020204" pitchFamily="34" charset="0"/>
              </a:rPr>
              <a:t>There is a </a:t>
            </a:r>
            <a:r>
              <a:rPr lang="en-GB" sz="2500" b="1" i="0" dirty="0">
                <a:solidFill>
                  <a:srgbClr val="002060"/>
                </a:solidFill>
                <a:effectLst/>
                <a:latin typeface="Arial" panose="020B0604020202020204" pitchFamily="34" charset="0"/>
                <a:cs typeface="Arial" panose="020B0604020202020204" pitchFamily="34" charset="0"/>
              </a:rPr>
              <a:t>“Punctuation Exercise” </a:t>
            </a:r>
            <a:r>
              <a:rPr lang="en-GB" sz="2500" b="0" i="0" dirty="0">
                <a:solidFill>
                  <a:srgbClr val="002060"/>
                </a:solidFill>
                <a:effectLst/>
                <a:latin typeface="Arial" panose="020B0604020202020204" pitchFamily="34" charset="0"/>
                <a:cs typeface="Arial" panose="020B0604020202020204" pitchFamily="34" charset="0"/>
              </a:rPr>
              <a:t>containing 5 multiple choice questions, </a:t>
            </a:r>
          </a:p>
          <a:p>
            <a:pPr marL="342900" indent="-342900" algn="l">
              <a:buFont typeface="Arial" panose="020B0604020202020204" pitchFamily="34" charset="0"/>
              <a:buChar char="•"/>
            </a:pPr>
            <a:r>
              <a:rPr lang="en-GB" sz="2500" dirty="0">
                <a:solidFill>
                  <a:srgbClr val="002060"/>
                </a:solidFill>
                <a:latin typeface="Arial" panose="020B0604020202020204" pitchFamily="34" charset="0"/>
                <a:cs typeface="Arial" panose="020B0604020202020204" pitchFamily="34" charset="0"/>
              </a:rPr>
              <a:t>A</a:t>
            </a:r>
            <a:r>
              <a:rPr lang="en-GB" sz="2500" b="1" i="0" dirty="0">
                <a:solidFill>
                  <a:srgbClr val="002060"/>
                </a:solidFill>
                <a:effectLst/>
                <a:latin typeface="Arial" panose="020B0604020202020204" pitchFamily="34" charset="0"/>
                <a:cs typeface="Arial" panose="020B0604020202020204" pitchFamily="34" charset="0"/>
              </a:rPr>
              <a:t> “Grammar Exercise”</a:t>
            </a:r>
            <a:r>
              <a:rPr lang="en-GB" sz="2500" b="0" i="0" dirty="0">
                <a:solidFill>
                  <a:srgbClr val="002060"/>
                </a:solidFill>
                <a:effectLst/>
                <a:latin typeface="Arial" panose="020B0604020202020204" pitchFamily="34" charset="0"/>
                <a:cs typeface="Arial" panose="020B0604020202020204" pitchFamily="34" charset="0"/>
              </a:rPr>
              <a:t> also with 5 multiple choice questions </a:t>
            </a:r>
          </a:p>
          <a:p>
            <a:pPr marL="342900" indent="-342900" algn="l">
              <a:buFont typeface="Arial" panose="020B0604020202020204" pitchFamily="34" charset="0"/>
              <a:buChar char="•"/>
            </a:pPr>
            <a:r>
              <a:rPr lang="en-GB" sz="2500" dirty="0">
                <a:solidFill>
                  <a:srgbClr val="002060"/>
                </a:solidFill>
                <a:latin typeface="Arial" panose="020B0604020202020204" pitchFamily="34" charset="0"/>
                <a:cs typeface="Arial" panose="020B0604020202020204" pitchFamily="34" charset="0"/>
              </a:rPr>
              <a:t>A</a:t>
            </a:r>
            <a:r>
              <a:rPr lang="en-GB" sz="2500" b="0" i="0" dirty="0">
                <a:solidFill>
                  <a:srgbClr val="002060"/>
                </a:solidFill>
                <a:effectLst/>
                <a:latin typeface="Arial" panose="020B0604020202020204" pitchFamily="34" charset="0"/>
                <a:cs typeface="Arial" panose="020B0604020202020204" pitchFamily="34" charset="0"/>
              </a:rPr>
              <a:t>nd a </a:t>
            </a:r>
            <a:r>
              <a:rPr lang="en-GB" sz="2500" b="1" i="0" dirty="0">
                <a:solidFill>
                  <a:srgbClr val="002060"/>
                </a:solidFill>
                <a:effectLst/>
                <a:latin typeface="Arial" panose="020B0604020202020204" pitchFamily="34" charset="0"/>
                <a:cs typeface="Arial" panose="020B0604020202020204" pitchFamily="34" charset="0"/>
              </a:rPr>
              <a:t>“Spelling Exercise”</a:t>
            </a:r>
            <a:r>
              <a:rPr lang="en-GB" sz="2500" b="0" i="0" dirty="0">
                <a:solidFill>
                  <a:srgbClr val="002060"/>
                </a:solidFill>
                <a:effectLst/>
                <a:latin typeface="Arial" panose="020B0604020202020204" pitchFamily="34" charset="0"/>
                <a:cs typeface="Arial" panose="020B0604020202020204" pitchFamily="34" charset="0"/>
              </a:rPr>
              <a:t> with 5 multiple choice questions </a:t>
            </a:r>
            <a:r>
              <a:rPr lang="en-GB" sz="2500" b="0" i="1" dirty="0">
                <a:solidFill>
                  <a:srgbClr val="002060"/>
                </a:solidFill>
                <a:effectLst/>
                <a:latin typeface="Arial" panose="020B0604020202020204" pitchFamily="34" charset="0"/>
                <a:cs typeface="Arial" panose="020B0604020202020204" pitchFamily="34" charset="0"/>
              </a:rPr>
              <a:t>(Q1-Q15).</a:t>
            </a:r>
            <a:endParaRPr lang="en-GB" sz="2500" b="0" i="0" dirty="0">
              <a:solidFill>
                <a:srgbClr val="002060"/>
              </a:solidFill>
              <a:effectLst/>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GB" sz="2500" b="0" i="0" dirty="0">
                <a:solidFill>
                  <a:srgbClr val="002060"/>
                </a:solidFill>
                <a:effectLst/>
                <a:latin typeface="Arial" panose="020B0604020202020204" pitchFamily="34" charset="0"/>
                <a:cs typeface="Arial" panose="020B0604020202020204" pitchFamily="34" charset="0"/>
              </a:rPr>
              <a:t>This is followed by an </a:t>
            </a:r>
            <a:r>
              <a:rPr lang="en-GB" sz="2500" b="1" i="0" dirty="0">
                <a:solidFill>
                  <a:srgbClr val="002060"/>
                </a:solidFill>
                <a:effectLst/>
                <a:latin typeface="Arial" panose="020B0604020202020204" pitchFamily="34" charset="0"/>
                <a:cs typeface="Arial" panose="020B0604020202020204" pitchFamily="34" charset="0"/>
              </a:rPr>
              <a:t>“English Comprehension”</a:t>
            </a:r>
            <a:r>
              <a:rPr lang="en-GB" sz="2500" b="0" i="0" dirty="0">
                <a:solidFill>
                  <a:srgbClr val="002060"/>
                </a:solidFill>
                <a:effectLst/>
                <a:latin typeface="Arial" panose="020B0604020202020204" pitchFamily="34" charset="0"/>
                <a:cs typeface="Arial" panose="020B0604020202020204" pitchFamily="34" charset="0"/>
              </a:rPr>
              <a:t>. </a:t>
            </a:r>
          </a:p>
          <a:p>
            <a:pPr marL="342900" indent="-342900" algn="l">
              <a:buFont typeface="Arial" panose="020B0604020202020204" pitchFamily="34" charset="0"/>
              <a:buChar char="•"/>
            </a:pPr>
            <a:r>
              <a:rPr lang="en-GB" sz="2500" b="0" i="0" dirty="0">
                <a:solidFill>
                  <a:srgbClr val="002060"/>
                </a:solidFill>
                <a:effectLst/>
                <a:latin typeface="Arial" panose="020B0604020202020204" pitchFamily="34" charset="0"/>
                <a:cs typeface="Arial" panose="020B0604020202020204" pitchFamily="34" charset="0"/>
              </a:rPr>
              <a:t>Pupils carefully read a passage and are then asked 13 questions</a:t>
            </a:r>
            <a:r>
              <a:rPr lang="en-GB" sz="2500" b="0" i="1" dirty="0">
                <a:solidFill>
                  <a:srgbClr val="002060"/>
                </a:solidFill>
                <a:effectLst/>
                <a:latin typeface="Arial" panose="020B0604020202020204" pitchFamily="34" charset="0"/>
                <a:cs typeface="Arial" panose="020B0604020202020204" pitchFamily="34" charset="0"/>
              </a:rPr>
              <a:t>;</a:t>
            </a:r>
            <a:r>
              <a:rPr lang="en-GB" sz="2500" b="0" i="0" dirty="0">
                <a:solidFill>
                  <a:srgbClr val="002060"/>
                </a:solidFill>
                <a:effectLst/>
                <a:latin typeface="Arial" panose="020B0604020202020204" pitchFamily="34" charset="0"/>
                <a:cs typeface="Arial" panose="020B0604020202020204" pitchFamily="34" charset="0"/>
              </a:rPr>
              <a:t> 7 of these are multiple choice </a:t>
            </a:r>
            <a:r>
              <a:rPr lang="en-GB" sz="2500" b="0" i="1" dirty="0">
                <a:solidFill>
                  <a:srgbClr val="002060"/>
                </a:solidFill>
                <a:effectLst/>
                <a:latin typeface="Arial" panose="020B0604020202020204" pitchFamily="34" charset="0"/>
                <a:cs typeface="Arial" panose="020B0604020202020204" pitchFamily="34" charset="0"/>
              </a:rPr>
              <a:t>(Q16-Q22).</a:t>
            </a:r>
            <a:r>
              <a:rPr lang="en-GB" sz="2500" b="0" i="0" dirty="0">
                <a:solidFill>
                  <a:srgbClr val="002060"/>
                </a:solidFill>
                <a:effectLst/>
                <a:latin typeface="Arial" panose="020B0604020202020204" pitchFamily="34" charset="0"/>
                <a:cs typeface="Arial" panose="020B0604020202020204" pitchFamily="34" charset="0"/>
              </a:rPr>
              <a:t> The final 6 questions </a:t>
            </a:r>
            <a:r>
              <a:rPr lang="en-GB" sz="2500" b="0" i="1" dirty="0">
                <a:solidFill>
                  <a:srgbClr val="002060"/>
                </a:solidFill>
                <a:effectLst/>
                <a:latin typeface="Arial" panose="020B0604020202020204" pitchFamily="34" charset="0"/>
                <a:cs typeface="Arial" panose="020B0604020202020204" pitchFamily="34" charset="0"/>
              </a:rPr>
              <a:t>(Q23-Q28)</a:t>
            </a:r>
            <a:r>
              <a:rPr lang="en-GB" sz="2500" b="0" i="0" dirty="0">
                <a:solidFill>
                  <a:srgbClr val="002060"/>
                </a:solidFill>
                <a:effectLst/>
                <a:latin typeface="Arial" panose="020B0604020202020204" pitchFamily="34" charset="0"/>
                <a:cs typeface="Arial" panose="020B0604020202020204" pitchFamily="34" charset="0"/>
              </a:rPr>
              <a:t> are described as “free response”; the pupil writes the answer to each in the space provided in the Answer Sheet.</a:t>
            </a:r>
          </a:p>
          <a:p>
            <a:pPr algn="l"/>
            <a:endParaRPr lang="en-GB" sz="2600" b="0" i="0" dirty="0">
              <a:solidFill>
                <a:schemeClr val="tx2"/>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7071119"/>
      </p:ext>
    </p:extLst>
  </p:cSld>
  <p:clrMapOvr>
    <a:masterClrMapping/>
  </p:clrMapOvr>
  <mc:AlternateContent xmlns:mc="http://schemas.openxmlformats.org/markup-compatibility/2006" xmlns:p14="http://schemas.microsoft.com/office/powerpoint/2010/main">
    <mc:Choice Requires="p14">
      <p:transition spd="slow" p14:dur="2000" advTm="43385"/>
    </mc:Choice>
    <mc:Fallback xmlns="">
      <p:transition spd="slow" advTm="4338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lum bright="70000" contrast="-70000"/>
            <a:extLst>
              <a:ext uri="{28A0092B-C50C-407E-A947-70E740481C1C}">
                <a14:useLocalDpi xmlns:a14="http://schemas.microsoft.com/office/drawing/2010/main" val="0"/>
              </a:ext>
            </a:extLst>
          </a:blip>
          <a:srcRect b="62037"/>
          <a:stretch/>
        </p:blipFill>
        <p:spPr bwMode="auto">
          <a:xfrm>
            <a:off x="-108520" y="-946"/>
            <a:ext cx="925252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20025" y="5713129"/>
            <a:ext cx="789604" cy="1004385"/>
          </a:xfrm>
          <a:prstGeom prst="rect">
            <a:avLst/>
          </a:prstGeom>
        </p:spPr>
      </p:pic>
      <p:grpSp>
        <p:nvGrpSpPr>
          <p:cNvPr id="5" name="Group 4"/>
          <p:cNvGrpSpPr/>
          <p:nvPr/>
        </p:nvGrpSpPr>
        <p:grpSpPr>
          <a:xfrm>
            <a:off x="8786835" y="260649"/>
            <a:ext cx="72009" cy="5337978"/>
            <a:chOff x="8407945" y="1201309"/>
            <a:chExt cx="72009" cy="3047689"/>
          </a:xfrm>
        </p:grpSpPr>
        <p:cxnSp>
          <p:nvCxnSpPr>
            <p:cNvPr id="6" name="Straight Connector 5"/>
            <p:cNvCxnSpPr/>
            <p:nvPr/>
          </p:nvCxnSpPr>
          <p:spPr>
            <a:xfrm flipV="1">
              <a:off x="8479954" y="1201313"/>
              <a:ext cx="0" cy="3047685"/>
            </a:xfrm>
            <a:prstGeom prst="line">
              <a:avLst/>
            </a:prstGeom>
            <a:ln w="47625">
              <a:solidFill>
                <a:srgbClr val="1E5C1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8407945" y="1201309"/>
              <a:ext cx="38371" cy="3047689"/>
              <a:chOff x="8422061" y="1201312"/>
              <a:chExt cx="38371" cy="3047689"/>
            </a:xfrm>
          </p:grpSpPr>
          <p:cxnSp>
            <p:nvCxnSpPr>
              <p:cNvPr id="8" name="Straight Connector 7"/>
              <p:cNvCxnSpPr/>
              <p:nvPr/>
            </p:nvCxnSpPr>
            <p:spPr>
              <a:xfrm flipV="1">
                <a:off x="8460432" y="1201316"/>
                <a:ext cx="0" cy="30476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8422061" y="1201312"/>
                <a:ext cx="0" cy="3047685"/>
              </a:xfrm>
              <a:prstGeom prst="line">
                <a:avLst/>
              </a:prstGeom>
              <a:ln w="47625">
                <a:solidFill>
                  <a:srgbClr val="A40000"/>
                </a:solidFill>
              </a:ln>
            </p:spPr>
            <p:style>
              <a:lnRef idx="1">
                <a:schemeClr val="accent1"/>
              </a:lnRef>
              <a:fillRef idx="0">
                <a:schemeClr val="accent1"/>
              </a:fillRef>
              <a:effectRef idx="0">
                <a:schemeClr val="accent1"/>
              </a:effectRef>
              <a:fontRef idx="minor">
                <a:schemeClr val="tx1"/>
              </a:fontRef>
            </p:style>
          </p:cxnSp>
        </p:grpSp>
      </p:grpSp>
      <p:grpSp>
        <p:nvGrpSpPr>
          <p:cNvPr id="10" name="Group 9"/>
          <p:cNvGrpSpPr/>
          <p:nvPr/>
        </p:nvGrpSpPr>
        <p:grpSpPr>
          <a:xfrm rot="16200000" flipH="1">
            <a:off x="4082802" y="2467303"/>
            <a:ext cx="80666" cy="7810502"/>
            <a:chOff x="8407945" y="1201309"/>
            <a:chExt cx="72009" cy="3047689"/>
          </a:xfrm>
        </p:grpSpPr>
        <p:cxnSp>
          <p:nvCxnSpPr>
            <p:cNvPr id="11" name="Straight Connector 10"/>
            <p:cNvCxnSpPr/>
            <p:nvPr/>
          </p:nvCxnSpPr>
          <p:spPr>
            <a:xfrm flipV="1">
              <a:off x="8479954" y="1201313"/>
              <a:ext cx="0" cy="3047685"/>
            </a:xfrm>
            <a:prstGeom prst="line">
              <a:avLst/>
            </a:prstGeom>
            <a:ln w="47625">
              <a:solidFill>
                <a:srgbClr val="1E5C1E"/>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8407945" y="1201309"/>
              <a:ext cx="38371" cy="3047689"/>
              <a:chOff x="8422061" y="1201312"/>
              <a:chExt cx="38371" cy="3047689"/>
            </a:xfrm>
          </p:grpSpPr>
          <p:cxnSp>
            <p:nvCxnSpPr>
              <p:cNvPr id="13" name="Straight Connector 12"/>
              <p:cNvCxnSpPr/>
              <p:nvPr/>
            </p:nvCxnSpPr>
            <p:spPr>
              <a:xfrm flipV="1">
                <a:off x="8460432" y="1201316"/>
                <a:ext cx="0" cy="30476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8422061" y="1201312"/>
                <a:ext cx="0" cy="3047685"/>
              </a:xfrm>
              <a:prstGeom prst="line">
                <a:avLst/>
              </a:prstGeom>
              <a:ln w="47625">
                <a:solidFill>
                  <a:srgbClr val="A40000"/>
                </a:solidFill>
              </a:ln>
            </p:spPr>
            <p:style>
              <a:lnRef idx="1">
                <a:schemeClr val="accent1"/>
              </a:lnRef>
              <a:fillRef idx="0">
                <a:schemeClr val="accent1"/>
              </a:fillRef>
              <a:effectRef idx="0">
                <a:schemeClr val="accent1"/>
              </a:effectRef>
              <a:fontRef idx="minor">
                <a:schemeClr val="tx1"/>
              </a:fontRef>
            </p:style>
          </p:cxnSp>
        </p:grpSp>
      </p:grpSp>
      <p:sp>
        <p:nvSpPr>
          <p:cNvPr id="18" name="Rectangle 5"/>
          <p:cNvSpPr>
            <a:spLocks noGrp="1" noChangeArrowheads="1"/>
          </p:cNvSpPr>
          <p:nvPr>
            <p:ph type="subTitle" idx="1"/>
          </p:nvPr>
        </p:nvSpPr>
        <p:spPr>
          <a:xfrm>
            <a:off x="0" y="764703"/>
            <a:ext cx="8714827" cy="5508643"/>
          </a:xfrm>
        </p:spPr>
        <p:txBody>
          <a:bodyPr>
            <a:noAutofit/>
          </a:bodyPr>
          <a:lstStyle/>
          <a:p>
            <a:pPr marL="457200" indent="-457200" algn="l">
              <a:buFont typeface="Arial" panose="020B0604020202020204" pitchFamily="34" charset="0"/>
              <a:buChar char="•"/>
            </a:pPr>
            <a:endParaRPr lang="en-GB" sz="2800" b="0" i="0" dirty="0">
              <a:solidFill>
                <a:schemeClr val="tx2"/>
              </a:solidFill>
              <a:effectLst/>
              <a:latin typeface="Arial" panose="020B0604020202020204" pitchFamily="34" charset="0"/>
              <a:cs typeface="Arial" panose="020B0604020202020204" pitchFamily="34" charset="0"/>
            </a:endParaRPr>
          </a:p>
          <a:p>
            <a:pPr eaLnBrk="1" hangingPunct="1">
              <a:lnSpc>
                <a:spcPct val="80000"/>
              </a:lnSpc>
              <a:defRPr/>
            </a:pPr>
            <a:endParaRPr lang="en-US" sz="1400" dirty="0">
              <a:solidFill>
                <a:schemeClr val="tx1"/>
              </a:solidFill>
            </a:endParaRPr>
          </a:p>
        </p:txBody>
      </p:sp>
      <p:sp>
        <p:nvSpPr>
          <p:cNvPr id="3" name="TextBox 2">
            <a:extLst>
              <a:ext uri="{FF2B5EF4-FFF2-40B4-BE49-F238E27FC236}">
                <a16:creationId xmlns:a16="http://schemas.microsoft.com/office/drawing/2014/main" id="{CF79C684-EE5F-B4AF-4019-ADA0512FB3C6}"/>
              </a:ext>
            </a:extLst>
          </p:cNvPr>
          <p:cNvSpPr txBox="1"/>
          <p:nvPr/>
        </p:nvSpPr>
        <p:spPr>
          <a:xfrm>
            <a:off x="-1" y="260649"/>
            <a:ext cx="8714815" cy="5262979"/>
          </a:xfrm>
          <a:prstGeom prst="rect">
            <a:avLst/>
          </a:prstGeom>
          <a:noFill/>
        </p:spPr>
        <p:txBody>
          <a:bodyPr wrap="square">
            <a:spAutoFit/>
          </a:bodyPr>
          <a:lstStyle/>
          <a:p>
            <a:pPr algn="l"/>
            <a:endParaRPr lang="en-GB" sz="2800" b="0" i="0" u="sng" dirty="0">
              <a:solidFill>
                <a:schemeClr val="tx2"/>
              </a:solidFill>
              <a:effectLst/>
              <a:latin typeface="Arial" panose="020B0604020202020204" pitchFamily="34" charset="0"/>
              <a:cs typeface="Arial" panose="020B0604020202020204" pitchFamily="34" charset="0"/>
            </a:endParaRPr>
          </a:p>
          <a:p>
            <a:pPr algn="l"/>
            <a:r>
              <a:rPr lang="en-GB" sz="2800" b="1" i="0" u="sng" dirty="0">
                <a:solidFill>
                  <a:srgbClr val="002060"/>
                </a:solidFill>
                <a:effectLst/>
                <a:latin typeface="Arial" panose="020B0604020202020204" pitchFamily="34" charset="0"/>
                <a:cs typeface="Arial" panose="020B0604020202020204" pitchFamily="34" charset="0"/>
              </a:rPr>
              <a:t>The </a:t>
            </a:r>
            <a:r>
              <a:rPr lang="en-GB" sz="2800" b="1" u="sng" dirty="0">
                <a:solidFill>
                  <a:srgbClr val="002060"/>
                </a:solidFill>
                <a:latin typeface="Arial" panose="020B0604020202020204" pitchFamily="34" charset="0"/>
                <a:cs typeface="Arial" panose="020B0604020202020204" pitchFamily="34" charset="0"/>
              </a:rPr>
              <a:t>T</a:t>
            </a:r>
            <a:r>
              <a:rPr lang="en-GB" sz="2800" b="1" i="0" u="sng" dirty="0">
                <a:solidFill>
                  <a:srgbClr val="002060"/>
                </a:solidFill>
                <a:effectLst/>
                <a:latin typeface="Arial" panose="020B0604020202020204" pitchFamily="34" charset="0"/>
                <a:cs typeface="Arial" panose="020B0604020202020204" pitchFamily="34" charset="0"/>
              </a:rPr>
              <a:t>hird Section </a:t>
            </a:r>
            <a:r>
              <a:rPr lang="en-GB" sz="2800" b="0" i="0" dirty="0">
                <a:solidFill>
                  <a:srgbClr val="002060"/>
                </a:solidFill>
                <a:effectLst/>
                <a:latin typeface="Arial" panose="020B0604020202020204" pitchFamily="34" charset="0"/>
                <a:cs typeface="Arial" panose="020B0604020202020204" pitchFamily="34" charset="0"/>
              </a:rPr>
              <a:t>is the</a:t>
            </a:r>
            <a:r>
              <a:rPr lang="en-GB" sz="2800" b="1" i="0" dirty="0">
                <a:solidFill>
                  <a:srgbClr val="002060"/>
                </a:solidFill>
                <a:effectLst/>
                <a:latin typeface="Arial" panose="020B0604020202020204" pitchFamily="34" charset="0"/>
                <a:cs typeface="Arial" panose="020B0604020202020204" pitchFamily="34" charset="0"/>
              </a:rPr>
              <a:t> </a:t>
            </a:r>
            <a:r>
              <a:rPr lang="en-GB" sz="2800" i="0" dirty="0">
                <a:solidFill>
                  <a:srgbClr val="002060"/>
                </a:solidFill>
                <a:effectLst/>
                <a:latin typeface="Arial" panose="020B0604020202020204" pitchFamily="34" charset="0"/>
                <a:cs typeface="Arial" panose="020B0604020202020204" pitchFamily="34" charset="0"/>
              </a:rPr>
              <a:t>Maths Main Test. </a:t>
            </a:r>
          </a:p>
          <a:p>
            <a:pPr algn="l"/>
            <a:endParaRPr lang="en-GB" sz="2800" i="0" dirty="0">
              <a:solidFill>
                <a:srgbClr val="002060"/>
              </a:solidFill>
              <a:effectLst/>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GB" sz="2800" b="0" i="0" dirty="0">
                <a:solidFill>
                  <a:srgbClr val="002060"/>
                </a:solidFill>
                <a:effectLst/>
                <a:latin typeface="Arial" panose="020B0604020202020204" pitchFamily="34" charset="0"/>
                <a:cs typeface="Arial" panose="020B0604020202020204" pitchFamily="34" charset="0"/>
              </a:rPr>
              <a:t>It also has 28 questions </a:t>
            </a:r>
            <a:r>
              <a:rPr lang="en-GB" sz="2800" b="0" i="1" dirty="0">
                <a:solidFill>
                  <a:srgbClr val="002060"/>
                </a:solidFill>
                <a:effectLst/>
                <a:latin typeface="Arial" panose="020B0604020202020204" pitchFamily="34" charset="0"/>
                <a:cs typeface="Arial" panose="020B0604020202020204" pitchFamily="34" charset="0"/>
              </a:rPr>
              <a:t>(Q29-Q56).</a:t>
            </a:r>
            <a:endParaRPr lang="en-GB" sz="2800" b="0" i="0" dirty="0">
              <a:solidFill>
                <a:srgbClr val="002060"/>
              </a:solidFill>
              <a:effectLst/>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GB" sz="2800" b="0" i="0" dirty="0">
                <a:solidFill>
                  <a:srgbClr val="002060"/>
                </a:solidFill>
                <a:effectLst/>
                <a:latin typeface="Arial" panose="020B0604020202020204" pitchFamily="34" charset="0"/>
                <a:cs typeface="Arial" panose="020B0604020202020204" pitchFamily="34" charset="0"/>
              </a:rPr>
              <a:t>The first 22 Maths questions </a:t>
            </a:r>
            <a:r>
              <a:rPr lang="en-GB" sz="2800" b="0" i="1" dirty="0">
                <a:solidFill>
                  <a:srgbClr val="002060"/>
                </a:solidFill>
                <a:effectLst/>
                <a:latin typeface="Arial" panose="020B0604020202020204" pitchFamily="34" charset="0"/>
                <a:cs typeface="Arial" panose="020B0604020202020204" pitchFamily="34" charset="0"/>
              </a:rPr>
              <a:t>(Q29-Q50) </a:t>
            </a:r>
            <a:r>
              <a:rPr lang="en-GB" sz="2800" b="0" i="0" dirty="0">
                <a:solidFill>
                  <a:srgbClr val="002060"/>
                </a:solidFill>
                <a:effectLst/>
                <a:latin typeface="Arial" panose="020B0604020202020204" pitchFamily="34" charset="0"/>
                <a:cs typeface="Arial" panose="020B0604020202020204" pitchFamily="34" charset="0"/>
              </a:rPr>
              <a:t>are multiple choice questions. </a:t>
            </a:r>
          </a:p>
          <a:p>
            <a:pPr marL="457200" indent="-457200" algn="l">
              <a:buFont typeface="Arial" panose="020B0604020202020204" pitchFamily="34" charset="0"/>
              <a:buChar char="•"/>
            </a:pPr>
            <a:endParaRPr lang="en-GB" sz="2800" b="0" i="0" dirty="0">
              <a:solidFill>
                <a:srgbClr val="002060"/>
              </a:solidFill>
              <a:effectLst/>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GB" sz="2800" b="0" i="0" dirty="0">
                <a:solidFill>
                  <a:srgbClr val="002060"/>
                </a:solidFill>
                <a:effectLst/>
                <a:latin typeface="Arial" panose="020B0604020202020204" pitchFamily="34" charset="0"/>
                <a:cs typeface="Arial" panose="020B0604020202020204" pitchFamily="34" charset="0"/>
              </a:rPr>
              <a:t>The final 6 Maths questions </a:t>
            </a:r>
            <a:r>
              <a:rPr lang="en-GB" sz="2800" b="0" i="1" dirty="0">
                <a:solidFill>
                  <a:srgbClr val="002060"/>
                </a:solidFill>
                <a:effectLst/>
                <a:latin typeface="Arial" panose="020B0604020202020204" pitchFamily="34" charset="0"/>
                <a:cs typeface="Arial" panose="020B0604020202020204" pitchFamily="34" charset="0"/>
              </a:rPr>
              <a:t>(Q51-Q56)</a:t>
            </a:r>
            <a:r>
              <a:rPr lang="en-GB" sz="2800" b="0" i="0" dirty="0">
                <a:solidFill>
                  <a:srgbClr val="002060"/>
                </a:solidFill>
                <a:effectLst/>
                <a:latin typeface="Arial" panose="020B0604020202020204" pitchFamily="34" charset="0"/>
                <a:cs typeface="Arial" panose="020B0604020202020204" pitchFamily="34" charset="0"/>
              </a:rPr>
              <a:t> are described as “free response”.   For each of these questions the pupil works out the correct answer and writes the answer in the space provided in the Answer Sheet.</a:t>
            </a:r>
          </a:p>
        </p:txBody>
      </p:sp>
    </p:spTree>
    <p:extLst>
      <p:ext uri="{BB962C8B-B14F-4D97-AF65-F5344CB8AC3E}">
        <p14:creationId xmlns:p14="http://schemas.microsoft.com/office/powerpoint/2010/main" val="530615174"/>
      </p:ext>
    </p:extLst>
  </p:cSld>
  <p:clrMapOvr>
    <a:masterClrMapping/>
  </p:clrMapOvr>
  <mc:AlternateContent xmlns:mc="http://schemas.openxmlformats.org/markup-compatibility/2006" xmlns:p14="http://schemas.microsoft.com/office/powerpoint/2010/main">
    <mc:Choice Requires="p14">
      <p:transition spd="slow" p14:dur="2000" advTm="43385"/>
    </mc:Choice>
    <mc:Fallback xmlns="">
      <p:transition spd="slow" advTm="4338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lum bright="70000" contrast="-70000"/>
            <a:extLst>
              <a:ext uri="{28A0092B-C50C-407E-A947-70E740481C1C}">
                <a14:useLocalDpi xmlns:a14="http://schemas.microsoft.com/office/drawing/2010/main" val="0"/>
              </a:ext>
            </a:extLst>
          </a:blip>
          <a:srcRect b="62037"/>
          <a:stretch/>
        </p:blipFill>
        <p:spPr bwMode="auto">
          <a:xfrm>
            <a:off x="-58913" y="-162600"/>
            <a:ext cx="925252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8428" y="5659383"/>
            <a:ext cx="745495" cy="1004385"/>
          </a:xfrm>
          <a:prstGeom prst="rect">
            <a:avLst/>
          </a:prstGeom>
        </p:spPr>
      </p:pic>
      <p:grpSp>
        <p:nvGrpSpPr>
          <p:cNvPr id="5" name="Group 4"/>
          <p:cNvGrpSpPr/>
          <p:nvPr/>
        </p:nvGrpSpPr>
        <p:grpSpPr>
          <a:xfrm>
            <a:off x="8786835" y="260649"/>
            <a:ext cx="72009" cy="5337978"/>
            <a:chOff x="8407945" y="1201309"/>
            <a:chExt cx="72009" cy="3047689"/>
          </a:xfrm>
        </p:grpSpPr>
        <p:cxnSp>
          <p:nvCxnSpPr>
            <p:cNvPr id="6" name="Straight Connector 5"/>
            <p:cNvCxnSpPr/>
            <p:nvPr/>
          </p:nvCxnSpPr>
          <p:spPr>
            <a:xfrm flipV="1">
              <a:off x="8479954" y="1201313"/>
              <a:ext cx="0" cy="3047685"/>
            </a:xfrm>
            <a:prstGeom prst="line">
              <a:avLst/>
            </a:prstGeom>
            <a:ln w="47625">
              <a:solidFill>
                <a:srgbClr val="1E5C1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8407945" y="1201309"/>
              <a:ext cx="38371" cy="3047689"/>
              <a:chOff x="8422061" y="1201312"/>
              <a:chExt cx="38371" cy="3047689"/>
            </a:xfrm>
          </p:grpSpPr>
          <p:cxnSp>
            <p:nvCxnSpPr>
              <p:cNvPr id="8" name="Straight Connector 7"/>
              <p:cNvCxnSpPr/>
              <p:nvPr/>
            </p:nvCxnSpPr>
            <p:spPr>
              <a:xfrm flipV="1">
                <a:off x="8460432" y="1201316"/>
                <a:ext cx="0" cy="30476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8422061" y="1201312"/>
                <a:ext cx="0" cy="3047685"/>
              </a:xfrm>
              <a:prstGeom prst="line">
                <a:avLst/>
              </a:prstGeom>
              <a:ln w="47625">
                <a:solidFill>
                  <a:srgbClr val="A40000"/>
                </a:solidFill>
              </a:ln>
            </p:spPr>
            <p:style>
              <a:lnRef idx="1">
                <a:schemeClr val="accent1"/>
              </a:lnRef>
              <a:fillRef idx="0">
                <a:schemeClr val="accent1"/>
              </a:fillRef>
              <a:effectRef idx="0">
                <a:schemeClr val="accent1"/>
              </a:effectRef>
              <a:fontRef idx="minor">
                <a:schemeClr val="tx1"/>
              </a:fontRef>
            </p:style>
          </p:cxnSp>
        </p:grpSp>
      </p:grpSp>
      <p:grpSp>
        <p:nvGrpSpPr>
          <p:cNvPr id="10" name="Group 9"/>
          <p:cNvGrpSpPr/>
          <p:nvPr/>
        </p:nvGrpSpPr>
        <p:grpSpPr>
          <a:xfrm rot="16200000" flipH="1">
            <a:off x="4082802" y="2467303"/>
            <a:ext cx="80666" cy="7810502"/>
            <a:chOff x="8407945" y="1201309"/>
            <a:chExt cx="72009" cy="3047689"/>
          </a:xfrm>
        </p:grpSpPr>
        <p:cxnSp>
          <p:nvCxnSpPr>
            <p:cNvPr id="11" name="Straight Connector 10"/>
            <p:cNvCxnSpPr/>
            <p:nvPr/>
          </p:nvCxnSpPr>
          <p:spPr>
            <a:xfrm flipV="1">
              <a:off x="8479954" y="1201313"/>
              <a:ext cx="0" cy="3047685"/>
            </a:xfrm>
            <a:prstGeom prst="line">
              <a:avLst/>
            </a:prstGeom>
            <a:ln w="47625">
              <a:solidFill>
                <a:srgbClr val="1E5C1E"/>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8407945" y="1201309"/>
              <a:ext cx="38371" cy="3047689"/>
              <a:chOff x="8422061" y="1201312"/>
              <a:chExt cx="38371" cy="3047689"/>
            </a:xfrm>
          </p:grpSpPr>
          <p:cxnSp>
            <p:nvCxnSpPr>
              <p:cNvPr id="13" name="Straight Connector 12"/>
              <p:cNvCxnSpPr/>
              <p:nvPr/>
            </p:nvCxnSpPr>
            <p:spPr>
              <a:xfrm flipV="1">
                <a:off x="8460432" y="1201316"/>
                <a:ext cx="0" cy="30476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8422061" y="1201312"/>
                <a:ext cx="0" cy="3047685"/>
              </a:xfrm>
              <a:prstGeom prst="line">
                <a:avLst/>
              </a:prstGeom>
              <a:ln w="47625">
                <a:solidFill>
                  <a:srgbClr val="A40000"/>
                </a:solidFill>
              </a:ln>
            </p:spPr>
            <p:style>
              <a:lnRef idx="1">
                <a:schemeClr val="accent1"/>
              </a:lnRef>
              <a:fillRef idx="0">
                <a:schemeClr val="accent1"/>
              </a:fillRef>
              <a:effectRef idx="0">
                <a:schemeClr val="accent1"/>
              </a:effectRef>
              <a:fontRef idx="minor">
                <a:schemeClr val="tx1"/>
              </a:fontRef>
            </p:style>
          </p:cxnSp>
        </p:grpSp>
      </p:grpSp>
      <p:sp>
        <p:nvSpPr>
          <p:cNvPr id="15" name="Title 1"/>
          <p:cNvSpPr>
            <a:spLocks noGrp="1"/>
          </p:cNvSpPr>
          <p:nvPr>
            <p:ph type="ctrTitle"/>
          </p:nvPr>
        </p:nvSpPr>
        <p:spPr>
          <a:xfrm>
            <a:off x="10074" y="0"/>
            <a:ext cx="8487167" cy="404665"/>
          </a:xfrm>
        </p:spPr>
        <p:txBody>
          <a:bodyPr>
            <a:noAutofit/>
          </a:bodyPr>
          <a:lstStyle/>
          <a:p>
            <a:pPr lvl="1" algn="ctr">
              <a:lnSpc>
                <a:spcPct val="90000"/>
              </a:lnSpc>
            </a:pPr>
            <a:r>
              <a:rPr lang="en-GB" sz="3200" u="sng" dirty="0">
                <a:solidFill>
                  <a:srgbClr val="002060"/>
                </a:solidFill>
              </a:rPr>
              <a:t>Exam Regulations</a:t>
            </a:r>
          </a:p>
        </p:txBody>
      </p:sp>
      <p:sp>
        <p:nvSpPr>
          <p:cNvPr id="2" name="Rectangle 1"/>
          <p:cNvSpPr/>
          <p:nvPr/>
        </p:nvSpPr>
        <p:spPr>
          <a:xfrm>
            <a:off x="10074" y="404665"/>
            <a:ext cx="8704753" cy="7266605"/>
          </a:xfrm>
          <a:prstGeom prst="rect">
            <a:avLst/>
          </a:prstGeom>
        </p:spPr>
        <p:txBody>
          <a:bodyPr wrap="square">
            <a:spAutoFit/>
          </a:bodyPr>
          <a:lstStyle/>
          <a:p>
            <a:pPr marL="742950" lvl="1" indent="-285750">
              <a:lnSpc>
                <a:spcPct val="90000"/>
              </a:lnSpc>
              <a:buFont typeface="Arial" pitchFamily="34" charset="0"/>
              <a:buChar char="•"/>
            </a:pPr>
            <a:r>
              <a:rPr lang="en-GB" sz="2500" dirty="0">
                <a:solidFill>
                  <a:srgbClr val="002060"/>
                </a:solidFill>
              </a:rPr>
              <a:t>You should arrive at the school between 9.15am and 9.30am.  A large number of pupils will be sitting the tests at CGS, so please allow yourself plenty of time.</a:t>
            </a:r>
          </a:p>
          <a:p>
            <a:pPr marL="742950" lvl="1" indent="-285750">
              <a:lnSpc>
                <a:spcPct val="90000"/>
              </a:lnSpc>
              <a:buFont typeface="Arial" pitchFamily="34" charset="0"/>
              <a:buChar char="•"/>
            </a:pPr>
            <a:r>
              <a:rPr lang="en-GB" sz="2500" b="1" dirty="0">
                <a:solidFill>
                  <a:srgbClr val="002060"/>
                </a:solidFill>
              </a:rPr>
              <a:t>If your child arrives after the Entrance Assessment has begun, he/she will not be admitted to the Assessment room.</a:t>
            </a:r>
          </a:p>
          <a:p>
            <a:pPr marL="742950" lvl="1" indent="-285750">
              <a:lnSpc>
                <a:spcPct val="90000"/>
              </a:lnSpc>
              <a:buFont typeface="Arial" pitchFamily="34" charset="0"/>
              <a:buChar char="•"/>
            </a:pPr>
            <a:r>
              <a:rPr lang="en-GB" sz="2500" dirty="0">
                <a:solidFill>
                  <a:srgbClr val="002060"/>
                </a:solidFill>
              </a:rPr>
              <a:t>You should bring your SEAG admissions card.</a:t>
            </a:r>
          </a:p>
          <a:p>
            <a:pPr marL="742950" lvl="1" indent="-285750">
              <a:lnSpc>
                <a:spcPct val="90000"/>
              </a:lnSpc>
              <a:buFont typeface="Arial" pitchFamily="34" charset="0"/>
              <a:buChar char="•"/>
            </a:pPr>
            <a:r>
              <a:rPr lang="en-GB" sz="2500" dirty="0">
                <a:solidFill>
                  <a:srgbClr val="002060"/>
                </a:solidFill>
              </a:rPr>
              <a:t>You should wear school uniform. </a:t>
            </a:r>
          </a:p>
          <a:p>
            <a:pPr marL="742950" lvl="1" indent="-285750">
              <a:lnSpc>
                <a:spcPct val="90000"/>
              </a:lnSpc>
              <a:buFont typeface="Arial" pitchFamily="34" charset="0"/>
              <a:buChar char="•"/>
            </a:pPr>
            <a:r>
              <a:rPr lang="en-GB" sz="2500" dirty="0">
                <a:solidFill>
                  <a:srgbClr val="002060"/>
                </a:solidFill>
              </a:rPr>
              <a:t>On arrival at school you should go to your allocated Hall or room and your named seat.</a:t>
            </a:r>
          </a:p>
          <a:p>
            <a:pPr marL="742950" lvl="1" indent="-285750">
              <a:lnSpc>
                <a:spcPct val="90000"/>
              </a:lnSpc>
              <a:buFont typeface="Arial" pitchFamily="34" charset="0"/>
              <a:buChar char="•"/>
            </a:pPr>
            <a:r>
              <a:rPr lang="en-GB" sz="2500" b="1" dirty="0">
                <a:solidFill>
                  <a:srgbClr val="002060"/>
                </a:solidFill>
              </a:rPr>
              <a:t>Stationery, such as pencils, erasers, sheets of blank paper, etc. will be provided.</a:t>
            </a:r>
          </a:p>
          <a:p>
            <a:pPr marL="742950" lvl="1" indent="-285750">
              <a:lnSpc>
                <a:spcPct val="90000"/>
              </a:lnSpc>
              <a:buFont typeface="Arial" pitchFamily="34" charset="0"/>
              <a:buChar char="•"/>
            </a:pPr>
            <a:r>
              <a:rPr lang="en-GB" sz="2500" b="1" dirty="0">
                <a:solidFill>
                  <a:srgbClr val="002060"/>
                </a:solidFill>
              </a:rPr>
              <a:t>Rulers are NOT allowed (unless a non graduated reading ruler has been approved as an Access Arrangement.</a:t>
            </a:r>
          </a:p>
          <a:p>
            <a:pPr marL="742950" lvl="1" indent="-285750">
              <a:lnSpc>
                <a:spcPct val="90000"/>
              </a:lnSpc>
              <a:buFont typeface="Arial" pitchFamily="34" charset="0"/>
              <a:buChar char="•"/>
            </a:pPr>
            <a:r>
              <a:rPr lang="en-GB" sz="2500" b="1" dirty="0">
                <a:solidFill>
                  <a:srgbClr val="002060"/>
                </a:solidFill>
              </a:rPr>
              <a:t>NO  calculators, mobile phones or other electronic devices e.g. </a:t>
            </a:r>
            <a:r>
              <a:rPr lang="en-GB" sz="2500" b="1" dirty="0" err="1">
                <a:solidFill>
                  <a:srgbClr val="002060"/>
                </a:solidFill>
              </a:rPr>
              <a:t>iWatches</a:t>
            </a:r>
            <a:r>
              <a:rPr lang="en-GB" sz="2500" b="1" dirty="0">
                <a:solidFill>
                  <a:srgbClr val="002060"/>
                </a:solidFill>
              </a:rPr>
              <a:t> should be brought to the school.  </a:t>
            </a:r>
          </a:p>
          <a:p>
            <a:pPr marL="742950" lvl="1" indent="-285750">
              <a:lnSpc>
                <a:spcPct val="90000"/>
              </a:lnSpc>
              <a:buFont typeface="Arial" pitchFamily="34" charset="0"/>
              <a:buChar char="•"/>
            </a:pPr>
            <a:r>
              <a:rPr lang="en-GB" sz="2500" b="1" dirty="0">
                <a:solidFill>
                  <a:srgbClr val="002060"/>
                </a:solidFill>
              </a:rPr>
              <a:t>Do NOT bring a watch – there will be a clock in the room.</a:t>
            </a:r>
          </a:p>
          <a:p>
            <a:pPr marL="742950" lvl="1" indent="-285750">
              <a:lnSpc>
                <a:spcPct val="90000"/>
              </a:lnSpc>
              <a:buFont typeface="Arial" pitchFamily="34" charset="0"/>
              <a:buChar char="•"/>
            </a:pPr>
            <a:endParaRPr lang="en-GB" sz="2500" dirty="0">
              <a:solidFill>
                <a:schemeClr val="tx2"/>
              </a:solidFill>
            </a:endParaRPr>
          </a:p>
          <a:p>
            <a:pPr marL="742950" lvl="1" indent="-285750">
              <a:lnSpc>
                <a:spcPct val="90000"/>
              </a:lnSpc>
              <a:buFont typeface="Arial" pitchFamily="34" charset="0"/>
              <a:buChar char="•"/>
            </a:pPr>
            <a:endParaRPr lang="en-GB" dirty="0"/>
          </a:p>
          <a:p>
            <a:pPr marL="742950" lvl="1" indent="-285750">
              <a:lnSpc>
                <a:spcPct val="90000"/>
              </a:lnSpc>
              <a:buFont typeface="Arial" pitchFamily="34" charset="0"/>
              <a:buChar char="•"/>
            </a:pPr>
            <a:endParaRPr lang="en-GB" dirty="0"/>
          </a:p>
          <a:p>
            <a:pPr marL="742950" lvl="1" indent="-285750">
              <a:lnSpc>
                <a:spcPct val="90000"/>
              </a:lnSpc>
              <a:buFont typeface="Arial" pitchFamily="34" charset="0"/>
              <a:buChar char="•"/>
            </a:pPr>
            <a:endParaRPr lang="en-GB" sz="3200" dirty="0">
              <a:solidFill>
                <a:srgbClr val="002060"/>
              </a:solidFill>
            </a:endParaRPr>
          </a:p>
        </p:txBody>
      </p:sp>
    </p:spTree>
    <p:extLst>
      <p:ext uri="{BB962C8B-B14F-4D97-AF65-F5344CB8AC3E}">
        <p14:creationId xmlns:p14="http://schemas.microsoft.com/office/powerpoint/2010/main" val="4074760275"/>
      </p:ext>
    </p:extLst>
  </p:cSld>
  <p:clrMapOvr>
    <a:masterClrMapping/>
  </p:clrMapOvr>
  <mc:AlternateContent xmlns:mc="http://schemas.openxmlformats.org/markup-compatibility/2006" xmlns:p14="http://schemas.microsoft.com/office/powerpoint/2010/main">
    <mc:Choice Requires="p14">
      <p:transition spd="slow" p14:dur="2000" advTm="55792"/>
    </mc:Choice>
    <mc:Fallback xmlns="">
      <p:transition spd="slow" advTm="55792"/>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lum bright="70000" contrast="-70000"/>
            <a:extLst>
              <a:ext uri="{28A0092B-C50C-407E-A947-70E740481C1C}">
                <a14:useLocalDpi xmlns:a14="http://schemas.microsoft.com/office/drawing/2010/main" val="0"/>
              </a:ext>
            </a:extLst>
          </a:blip>
          <a:srcRect b="62037"/>
          <a:stretch/>
        </p:blipFill>
        <p:spPr bwMode="auto">
          <a:xfrm>
            <a:off x="-124802" y="20641"/>
            <a:ext cx="925252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439" y="5659383"/>
            <a:ext cx="789604" cy="1004385"/>
          </a:xfrm>
          <a:prstGeom prst="rect">
            <a:avLst/>
          </a:prstGeom>
        </p:spPr>
      </p:pic>
      <p:grpSp>
        <p:nvGrpSpPr>
          <p:cNvPr id="5" name="Group 4"/>
          <p:cNvGrpSpPr/>
          <p:nvPr/>
        </p:nvGrpSpPr>
        <p:grpSpPr>
          <a:xfrm>
            <a:off x="8786835" y="260649"/>
            <a:ext cx="72009" cy="5337978"/>
            <a:chOff x="8407945" y="1201309"/>
            <a:chExt cx="72009" cy="3047689"/>
          </a:xfrm>
        </p:grpSpPr>
        <p:cxnSp>
          <p:nvCxnSpPr>
            <p:cNvPr id="6" name="Straight Connector 5"/>
            <p:cNvCxnSpPr/>
            <p:nvPr/>
          </p:nvCxnSpPr>
          <p:spPr>
            <a:xfrm flipV="1">
              <a:off x="8479954" y="1201313"/>
              <a:ext cx="0" cy="3047685"/>
            </a:xfrm>
            <a:prstGeom prst="line">
              <a:avLst/>
            </a:prstGeom>
            <a:ln w="47625">
              <a:solidFill>
                <a:srgbClr val="1E5C1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8407945" y="1201309"/>
              <a:ext cx="38371" cy="3047689"/>
              <a:chOff x="8422061" y="1201312"/>
              <a:chExt cx="38371" cy="3047689"/>
            </a:xfrm>
          </p:grpSpPr>
          <p:cxnSp>
            <p:nvCxnSpPr>
              <p:cNvPr id="8" name="Straight Connector 7"/>
              <p:cNvCxnSpPr/>
              <p:nvPr/>
            </p:nvCxnSpPr>
            <p:spPr>
              <a:xfrm flipV="1">
                <a:off x="8460432" y="1201316"/>
                <a:ext cx="0" cy="30476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8422061" y="1201312"/>
                <a:ext cx="0" cy="3047685"/>
              </a:xfrm>
              <a:prstGeom prst="line">
                <a:avLst/>
              </a:prstGeom>
              <a:ln w="47625">
                <a:solidFill>
                  <a:srgbClr val="A40000"/>
                </a:solidFill>
              </a:ln>
            </p:spPr>
            <p:style>
              <a:lnRef idx="1">
                <a:schemeClr val="accent1"/>
              </a:lnRef>
              <a:fillRef idx="0">
                <a:schemeClr val="accent1"/>
              </a:fillRef>
              <a:effectRef idx="0">
                <a:schemeClr val="accent1"/>
              </a:effectRef>
              <a:fontRef idx="minor">
                <a:schemeClr val="tx1"/>
              </a:fontRef>
            </p:style>
          </p:cxnSp>
        </p:grpSp>
      </p:grpSp>
      <p:grpSp>
        <p:nvGrpSpPr>
          <p:cNvPr id="10" name="Group 9"/>
          <p:cNvGrpSpPr/>
          <p:nvPr/>
        </p:nvGrpSpPr>
        <p:grpSpPr>
          <a:xfrm rot="16200000" flipH="1">
            <a:off x="4082802" y="2467303"/>
            <a:ext cx="80666" cy="7810502"/>
            <a:chOff x="8407945" y="1201309"/>
            <a:chExt cx="72009" cy="3047689"/>
          </a:xfrm>
        </p:grpSpPr>
        <p:cxnSp>
          <p:nvCxnSpPr>
            <p:cNvPr id="11" name="Straight Connector 10"/>
            <p:cNvCxnSpPr/>
            <p:nvPr/>
          </p:nvCxnSpPr>
          <p:spPr>
            <a:xfrm flipV="1">
              <a:off x="8479954" y="1201313"/>
              <a:ext cx="0" cy="3047685"/>
            </a:xfrm>
            <a:prstGeom prst="line">
              <a:avLst/>
            </a:prstGeom>
            <a:ln w="47625">
              <a:solidFill>
                <a:srgbClr val="1E5C1E"/>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8407945" y="1201309"/>
              <a:ext cx="38371" cy="3047689"/>
              <a:chOff x="8422061" y="1201312"/>
              <a:chExt cx="38371" cy="3047689"/>
            </a:xfrm>
          </p:grpSpPr>
          <p:cxnSp>
            <p:nvCxnSpPr>
              <p:cNvPr id="13" name="Straight Connector 12"/>
              <p:cNvCxnSpPr/>
              <p:nvPr/>
            </p:nvCxnSpPr>
            <p:spPr>
              <a:xfrm flipV="1">
                <a:off x="8460432" y="1201316"/>
                <a:ext cx="0" cy="30476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8422061" y="1201312"/>
                <a:ext cx="0" cy="3047685"/>
              </a:xfrm>
              <a:prstGeom prst="line">
                <a:avLst/>
              </a:prstGeom>
              <a:ln w="47625">
                <a:solidFill>
                  <a:srgbClr val="A40000"/>
                </a:solidFill>
              </a:ln>
            </p:spPr>
            <p:style>
              <a:lnRef idx="1">
                <a:schemeClr val="accent1"/>
              </a:lnRef>
              <a:fillRef idx="0">
                <a:schemeClr val="accent1"/>
              </a:fillRef>
              <a:effectRef idx="0">
                <a:schemeClr val="accent1"/>
              </a:effectRef>
              <a:fontRef idx="minor">
                <a:schemeClr val="tx1"/>
              </a:fontRef>
            </p:style>
          </p:cxnSp>
        </p:grpSp>
      </p:grpSp>
      <p:sp>
        <p:nvSpPr>
          <p:cNvPr id="15" name="Title 1"/>
          <p:cNvSpPr>
            <a:spLocks noGrp="1"/>
          </p:cNvSpPr>
          <p:nvPr>
            <p:ph type="ctrTitle"/>
          </p:nvPr>
        </p:nvSpPr>
        <p:spPr>
          <a:xfrm>
            <a:off x="10074" y="116632"/>
            <a:ext cx="8487167" cy="1470025"/>
          </a:xfrm>
        </p:spPr>
        <p:txBody>
          <a:bodyPr>
            <a:normAutofit/>
          </a:bodyPr>
          <a:lstStyle/>
          <a:p>
            <a:pPr lvl="1" algn="ctr"/>
            <a:r>
              <a:rPr lang="en-GB" sz="4000" u="sng" dirty="0">
                <a:solidFill>
                  <a:srgbClr val="002060"/>
                </a:solidFill>
              </a:rPr>
              <a:t>Parents </a:t>
            </a:r>
          </a:p>
        </p:txBody>
      </p:sp>
      <p:sp>
        <p:nvSpPr>
          <p:cNvPr id="3" name="Rectangle 2"/>
          <p:cNvSpPr/>
          <p:nvPr/>
        </p:nvSpPr>
        <p:spPr>
          <a:xfrm>
            <a:off x="-124803" y="1048984"/>
            <a:ext cx="8911637" cy="5016758"/>
          </a:xfrm>
          <a:prstGeom prst="rect">
            <a:avLst/>
          </a:prstGeom>
        </p:spPr>
        <p:txBody>
          <a:bodyPr wrap="square">
            <a:spAutoFit/>
          </a:bodyPr>
          <a:lstStyle/>
          <a:p>
            <a:pPr marL="914400" lvl="1" indent="-457200">
              <a:buFont typeface="Arial" panose="020B0604020202020204" pitchFamily="34" charset="0"/>
              <a:buChar char="•"/>
            </a:pPr>
            <a:endParaRPr lang="en-GB" sz="3200" dirty="0">
              <a:solidFill>
                <a:schemeClr val="tx2"/>
              </a:solidFill>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GB" sz="3200" dirty="0">
                <a:solidFill>
                  <a:srgbClr val="002060"/>
                </a:solidFill>
                <a:latin typeface="Arial" panose="020B0604020202020204" pitchFamily="34" charset="0"/>
                <a:cs typeface="Arial" panose="020B0604020202020204" pitchFamily="34" charset="0"/>
              </a:rPr>
              <a:t>Arrive 9.15 - 9.30am. </a:t>
            </a:r>
          </a:p>
          <a:p>
            <a:pPr marL="914400" lvl="1" indent="-457200">
              <a:buFont typeface="Arial" panose="020B0604020202020204" pitchFamily="34" charset="0"/>
              <a:buChar char="•"/>
            </a:pPr>
            <a:r>
              <a:rPr lang="en-GB" sz="3200" dirty="0">
                <a:solidFill>
                  <a:srgbClr val="002060"/>
                </a:solidFill>
                <a:latin typeface="Arial" panose="020B0604020202020204" pitchFamily="34" charset="0"/>
                <a:cs typeface="Arial" panose="020B0604020202020204" pitchFamily="34" charset="0"/>
              </a:rPr>
              <a:t>Escort pupil to the door of their examination venue. </a:t>
            </a:r>
          </a:p>
          <a:p>
            <a:pPr marL="914400" lvl="1" indent="-457200">
              <a:buFont typeface="Arial" panose="020B0604020202020204" pitchFamily="34" charset="0"/>
              <a:buChar char="•"/>
            </a:pPr>
            <a:r>
              <a:rPr lang="en-GB" sz="3200" dirty="0">
                <a:solidFill>
                  <a:srgbClr val="002060"/>
                </a:solidFill>
                <a:latin typeface="Arial" panose="020B0604020202020204" pitchFamily="34" charset="0"/>
                <a:cs typeface="Arial" panose="020B0604020202020204" pitchFamily="34" charset="0"/>
              </a:rPr>
              <a:t>Go off-site for the duration of the assessment (gates closed).</a:t>
            </a:r>
          </a:p>
          <a:p>
            <a:pPr marL="914400" lvl="1" indent="-457200">
              <a:buFont typeface="Arial" panose="020B0604020202020204" pitchFamily="34" charset="0"/>
              <a:buChar char="•"/>
            </a:pPr>
            <a:r>
              <a:rPr lang="en-GB" sz="3200" dirty="0">
                <a:solidFill>
                  <a:srgbClr val="002060"/>
                </a:solidFill>
                <a:latin typeface="Arial" panose="020B0604020202020204" pitchFamily="34" charset="0"/>
                <a:cs typeface="Arial" panose="020B0604020202020204" pitchFamily="34" charset="0"/>
              </a:rPr>
              <a:t>Collect pupils from 11:30am.</a:t>
            </a:r>
          </a:p>
          <a:p>
            <a:pPr marL="914400" lvl="1" indent="-457200">
              <a:buFont typeface="Arial" panose="020B0604020202020204" pitchFamily="34" charset="0"/>
              <a:buChar char="•"/>
            </a:pPr>
            <a:r>
              <a:rPr lang="en-GB" sz="3200" dirty="0">
                <a:solidFill>
                  <a:srgbClr val="002060"/>
                </a:solidFill>
                <a:latin typeface="Arial" panose="020B0604020202020204" pitchFamily="34" charset="0"/>
                <a:cs typeface="Arial" panose="020B0604020202020204" pitchFamily="34" charset="0"/>
              </a:rPr>
              <a:t>Please be quiet when collecting your child – exams may still be continuing for some pupils</a:t>
            </a:r>
            <a:r>
              <a:rPr lang="en-GB" sz="3200" dirty="0">
                <a:solidFill>
                  <a:srgbClr val="002060"/>
                </a:solidFill>
              </a:rPr>
              <a:t>.</a:t>
            </a:r>
          </a:p>
        </p:txBody>
      </p:sp>
    </p:spTree>
    <p:extLst>
      <p:ext uri="{BB962C8B-B14F-4D97-AF65-F5344CB8AC3E}">
        <p14:creationId xmlns:p14="http://schemas.microsoft.com/office/powerpoint/2010/main" val="991148559"/>
      </p:ext>
    </p:extLst>
  </p:cSld>
  <p:clrMapOvr>
    <a:masterClrMapping/>
  </p:clrMapOvr>
  <mc:AlternateContent xmlns:mc="http://schemas.openxmlformats.org/markup-compatibility/2006" xmlns:p14="http://schemas.microsoft.com/office/powerpoint/2010/main">
    <mc:Choice Requires="p14">
      <p:transition spd="slow" p14:dur="2000" advTm="42256"/>
    </mc:Choice>
    <mc:Fallback xmlns="">
      <p:transition spd="slow" advTm="42256"/>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lum bright="70000" contrast="-70000"/>
            <a:extLst>
              <a:ext uri="{28A0092B-C50C-407E-A947-70E740481C1C}">
                <a14:useLocalDpi xmlns:a14="http://schemas.microsoft.com/office/drawing/2010/main" val="0"/>
              </a:ext>
            </a:extLst>
          </a:blip>
          <a:srcRect b="62037"/>
          <a:stretch/>
        </p:blipFill>
        <p:spPr bwMode="auto">
          <a:xfrm>
            <a:off x="-108520" y="21598"/>
            <a:ext cx="925252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439" y="5659383"/>
            <a:ext cx="789604" cy="1004385"/>
          </a:xfrm>
          <a:prstGeom prst="rect">
            <a:avLst/>
          </a:prstGeom>
        </p:spPr>
      </p:pic>
      <p:grpSp>
        <p:nvGrpSpPr>
          <p:cNvPr id="5" name="Group 4"/>
          <p:cNvGrpSpPr/>
          <p:nvPr/>
        </p:nvGrpSpPr>
        <p:grpSpPr>
          <a:xfrm>
            <a:off x="8786835" y="260649"/>
            <a:ext cx="72009" cy="5337978"/>
            <a:chOff x="8407945" y="1201309"/>
            <a:chExt cx="72009" cy="3047689"/>
          </a:xfrm>
        </p:grpSpPr>
        <p:cxnSp>
          <p:nvCxnSpPr>
            <p:cNvPr id="6" name="Straight Connector 5"/>
            <p:cNvCxnSpPr/>
            <p:nvPr/>
          </p:nvCxnSpPr>
          <p:spPr>
            <a:xfrm flipV="1">
              <a:off x="8479954" y="1201313"/>
              <a:ext cx="0" cy="3047685"/>
            </a:xfrm>
            <a:prstGeom prst="line">
              <a:avLst/>
            </a:prstGeom>
            <a:ln w="47625">
              <a:solidFill>
                <a:srgbClr val="1E5C1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8407945" y="1201309"/>
              <a:ext cx="38371" cy="3047689"/>
              <a:chOff x="8422061" y="1201312"/>
              <a:chExt cx="38371" cy="3047689"/>
            </a:xfrm>
          </p:grpSpPr>
          <p:cxnSp>
            <p:nvCxnSpPr>
              <p:cNvPr id="8" name="Straight Connector 7"/>
              <p:cNvCxnSpPr/>
              <p:nvPr/>
            </p:nvCxnSpPr>
            <p:spPr>
              <a:xfrm flipV="1">
                <a:off x="8460432" y="1201316"/>
                <a:ext cx="0" cy="30476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8422061" y="1201312"/>
                <a:ext cx="0" cy="3047685"/>
              </a:xfrm>
              <a:prstGeom prst="line">
                <a:avLst/>
              </a:prstGeom>
              <a:ln w="47625">
                <a:solidFill>
                  <a:srgbClr val="A40000"/>
                </a:solidFill>
              </a:ln>
            </p:spPr>
            <p:style>
              <a:lnRef idx="1">
                <a:schemeClr val="accent1"/>
              </a:lnRef>
              <a:fillRef idx="0">
                <a:schemeClr val="accent1"/>
              </a:fillRef>
              <a:effectRef idx="0">
                <a:schemeClr val="accent1"/>
              </a:effectRef>
              <a:fontRef idx="minor">
                <a:schemeClr val="tx1"/>
              </a:fontRef>
            </p:style>
          </p:cxnSp>
        </p:grpSp>
      </p:grpSp>
      <p:grpSp>
        <p:nvGrpSpPr>
          <p:cNvPr id="10" name="Group 9"/>
          <p:cNvGrpSpPr/>
          <p:nvPr/>
        </p:nvGrpSpPr>
        <p:grpSpPr>
          <a:xfrm rot="16200000" flipH="1">
            <a:off x="4082802" y="2467303"/>
            <a:ext cx="80666" cy="7810502"/>
            <a:chOff x="8407945" y="1201309"/>
            <a:chExt cx="72009" cy="3047689"/>
          </a:xfrm>
        </p:grpSpPr>
        <p:cxnSp>
          <p:nvCxnSpPr>
            <p:cNvPr id="11" name="Straight Connector 10"/>
            <p:cNvCxnSpPr/>
            <p:nvPr/>
          </p:nvCxnSpPr>
          <p:spPr>
            <a:xfrm flipV="1">
              <a:off x="8479954" y="1201313"/>
              <a:ext cx="0" cy="3047685"/>
            </a:xfrm>
            <a:prstGeom prst="line">
              <a:avLst/>
            </a:prstGeom>
            <a:ln w="47625">
              <a:solidFill>
                <a:srgbClr val="1E5C1E"/>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8407945" y="1201309"/>
              <a:ext cx="38371" cy="3047689"/>
              <a:chOff x="8422061" y="1201312"/>
              <a:chExt cx="38371" cy="3047689"/>
            </a:xfrm>
          </p:grpSpPr>
          <p:cxnSp>
            <p:nvCxnSpPr>
              <p:cNvPr id="13" name="Straight Connector 12"/>
              <p:cNvCxnSpPr/>
              <p:nvPr/>
            </p:nvCxnSpPr>
            <p:spPr>
              <a:xfrm flipV="1">
                <a:off x="8460432" y="1201316"/>
                <a:ext cx="0" cy="30476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8422061" y="1201312"/>
                <a:ext cx="0" cy="3047685"/>
              </a:xfrm>
              <a:prstGeom prst="line">
                <a:avLst/>
              </a:prstGeom>
              <a:ln w="47625">
                <a:solidFill>
                  <a:srgbClr val="A40000"/>
                </a:solidFill>
              </a:ln>
            </p:spPr>
            <p:style>
              <a:lnRef idx="1">
                <a:schemeClr val="accent1"/>
              </a:lnRef>
              <a:fillRef idx="0">
                <a:schemeClr val="accent1"/>
              </a:fillRef>
              <a:effectRef idx="0">
                <a:schemeClr val="accent1"/>
              </a:effectRef>
              <a:fontRef idx="minor">
                <a:schemeClr val="tx1"/>
              </a:fontRef>
            </p:style>
          </p:cxnSp>
        </p:grpSp>
      </p:grpSp>
      <p:sp>
        <p:nvSpPr>
          <p:cNvPr id="15" name="Title 1"/>
          <p:cNvSpPr>
            <a:spLocks noGrp="1"/>
          </p:cNvSpPr>
          <p:nvPr>
            <p:ph type="ctrTitle"/>
          </p:nvPr>
        </p:nvSpPr>
        <p:spPr>
          <a:xfrm>
            <a:off x="10074" y="908720"/>
            <a:ext cx="8487167" cy="677937"/>
          </a:xfrm>
        </p:spPr>
        <p:txBody>
          <a:bodyPr>
            <a:normAutofit fontScale="90000"/>
          </a:bodyPr>
          <a:lstStyle/>
          <a:p>
            <a:r>
              <a:rPr lang="en-GB" b="1" u="sng" dirty="0">
                <a:solidFill>
                  <a:srgbClr val="002060"/>
                </a:solidFill>
              </a:rPr>
              <a:t>Pupils</a:t>
            </a:r>
            <a:br>
              <a:rPr lang="en-GB" b="1" u="sng" dirty="0">
                <a:solidFill>
                  <a:srgbClr val="002060"/>
                </a:solidFill>
              </a:rPr>
            </a:br>
            <a:br>
              <a:rPr lang="en-GB" b="1" u="sng" dirty="0"/>
            </a:br>
            <a:endParaRPr lang="en-GB" b="1" dirty="0">
              <a:solidFill>
                <a:srgbClr val="002060"/>
              </a:solidFill>
            </a:endParaRPr>
          </a:p>
        </p:txBody>
      </p:sp>
      <p:sp>
        <p:nvSpPr>
          <p:cNvPr id="3" name="Rectangle 2"/>
          <p:cNvSpPr/>
          <p:nvPr/>
        </p:nvSpPr>
        <p:spPr>
          <a:xfrm>
            <a:off x="179513" y="1052736"/>
            <a:ext cx="8266439" cy="4939814"/>
          </a:xfrm>
          <a:prstGeom prst="rect">
            <a:avLst/>
          </a:prstGeom>
        </p:spPr>
        <p:txBody>
          <a:bodyPr wrap="square">
            <a:spAutoFit/>
          </a:bodyPr>
          <a:lstStyle/>
          <a:p>
            <a:pPr marL="800100" lvl="1" indent="-342900">
              <a:buFont typeface="Arial" panose="020B0604020202020204" pitchFamily="34" charset="0"/>
              <a:buChar char="•"/>
            </a:pPr>
            <a:r>
              <a:rPr lang="en-GB" sz="4500" dirty="0">
                <a:solidFill>
                  <a:srgbClr val="002060"/>
                </a:solidFill>
              </a:rPr>
              <a:t>Follow teacher’s instructions</a:t>
            </a:r>
          </a:p>
          <a:p>
            <a:pPr marL="800100" lvl="1" indent="-342900">
              <a:buFont typeface="Arial" panose="020B0604020202020204" pitchFamily="34" charset="0"/>
              <a:buChar char="•"/>
            </a:pPr>
            <a:r>
              <a:rPr lang="en-GB" sz="4500" dirty="0">
                <a:solidFill>
                  <a:srgbClr val="002060"/>
                </a:solidFill>
              </a:rPr>
              <a:t> No talking</a:t>
            </a:r>
          </a:p>
          <a:p>
            <a:pPr marL="800100" lvl="1" indent="-342900">
              <a:buFont typeface="Arial" panose="020B0604020202020204" pitchFamily="34" charset="0"/>
              <a:buChar char="•"/>
            </a:pPr>
            <a:r>
              <a:rPr lang="en-GB" sz="4500" dirty="0">
                <a:solidFill>
                  <a:srgbClr val="002060"/>
                </a:solidFill>
              </a:rPr>
              <a:t> No turning round, no looking    at anyone</a:t>
            </a:r>
          </a:p>
          <a:p>
            <a:pPr marL="800100" lvl="1" indent="-342900">
              <a:buFont typeface="Arial" panose="020B0604020202020204" pitchFamily="34" charset="0"/>
              <a:buChar char="•"/>
            </a:pPr>
            <a:r>
              <a:rPr lang="en-GB" sz="4500" dirty="0">
                <a:solidFill>
                  <a:srgbClr val="002060"/>
                </a:solidFill>
              </a:rPr>
              <a:t> Work for yourself</a:t>
            </a:r>
          </a:p>
          <a:p>
            <a:pPr marL="800100" lvl="1" indent="-342900">
              <a:buFont typeface="Arial" panose="020B0604020202020204" pitchFamily="34" charset="0"/>
              <a:buChar char="•"/>
            </a:pPr>
            <a:r>
              <a:rPr lang="en-GB" sz="4500" dirty="0">
                <a:solidFill>
                  <a:srgbClr val="002060"/>
                </a:solidFill>
              </a:rPr>
              <a:t> End of exam: listen to instructions</a:t>
            </a:r>
          </a:p>
        </p:txBody>
      </p:sp>
    </p:spTree>
    <p:extLst>
      <p:ext uri="{BB962C8B-B14F-4D97-AF65-F5344CB8AC3E}">
        <p14:creationId xmlns:p14="http://schemas.microsoft.com/office/powerpoint/2010/main" val="2399098961"/>
      </p:ext>
    </p:extLst>
  </p:cSld>
  <p:clrMapOvr>
    <a:masterClrMapping/>
  </p:clrMapOvr>
  <mc:AlternateContent xmlns:mc="http://schemas.openxmlformats.org/markup-compatibility/2006" xmlns:p14="http://schemas.microsoft.com/office/powerpoint/2010/main">
    <mc:Choice Requires="p14">
      <p:transition spd="slow" p14:dur="2000" advTm="17101"/>
    </mc:Choice>
    <mc:Fallback xmlns="">
      <p:transition spd="slow" advTm="17101"/>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lum bright="70000" contrast="-70000"/>
            <a:extLst>
              <a:ext uri="{28A0092B-C50C-407E-A947-70E740481C1C}">
                <a14:useLocalDpi xmlns:a14="http://schemas.microsoft.com/office/drawing/2010/main" val="0"/>
              </a:ext>
            </a:extLst>
          </a:blip>
          <a:srcRect b="62037"/>
          <a:stretch/>
        </p:blipFill>
        <p:spPr bwMode="auto">
          <a:xfrm>
            <a:off x="-108520" y="-946"/>
            <a:ext cx="925252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439" y="5659383"/>
            <a:ext cx="789604" cy="1004385"/>
          </a:xfrm>
          <a:prstGeom prst="rect">
            <a:avLst/>
          </a:prstGeom>
        </p:spPr>
      </p:pic>
      <p:grpSp>
        <p:nvGrpSpPr>
          <p:cNvPr id="5" name="Group 4"/>
          <p:cNvGrpSpPr/>
          <p:nvPr/>
        </p:nvGrpSpPr>
        <p:grpSpPr>
          <a:xfrm>
            <a:off x="8786835" y="260649"/>
            <a:ext cx="72009" cy="5337978"/>
            <a:chOff x="8407945" y="1201309"/>
            <a:chExt cx="72009" cy="3047689"/>
          </a:xfrm>
        </p:grpSpPr>
        <p:cxnSp>
          <p:nvCxnSpPr>
            <p:cNvPr id="6" name="Straight Connector 5"/>
            <p:cNvCxnSpPr/>
            <p:nvPr/>
          </p:nvCxnSpPr>
          <p:spPr>
            <a:xfrm flipV="1">
              <a:off x="8479954" y="1201313"/>
              <a:ext cx="0" cy="3047685"/>
            </a:xfrm>
            <a:prstGeom prst="line">
              <a:avLst/>
            </a:prstGeom>
            <a:ln w="47625">
              <a:solidFill>
                <a:srgbClr val="1E5C1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8407945" y="1201309"/>
              <a:ext cx="38371" cy="3047689"/>
              <a:chOff x="8422061" y="1201312"/>
              <a:chExt cx="38371" cy="3047689"/>
            </a:xfrm>
          </p:grpSpPr>
          <p:cxnSp>
            <p:nvCxnSpPr>
              <p:cNvPr id="8" name="Straight Connector 7"/>
              <p:cNvCxnSpPr/>
              <p:nvPr/>
            </p:nvCxnSpPr>
            <p:spPr>
              <a:xfrm flipV="1">
                <a:off x="8460432" y="1201316"/>
                <a:ext cx="0" cy="30476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8422061" y="1201312"/>
                <a:ext cx="0" cy="3047685"/>
              </a:xfrm>
              <a:prstGeom prst="line">
                <a:avLst/>
              </a:prstGeom>
              <a:ln w="47625">
                <a:solidFill>
                  <a:srgbClr val="A40000"/>
                </a:solidFill>
              </a:ln>
            </p:spPr>
            <p:style>
              <a:lnRef idx="1">
                <a:schemeClr val="accent1"/>
              </a:lnRef>
              <a:fillRef idx="0">
                <a:schemeClr val="accent1"/>
              </a:fillRef>
              <a:effectRef idx="0">
                <a:schemeClr val="accent1"/>
              </a:effectRef>
              <a:fontRef idx="minor">
                <a:schemeClr val="tx1"/>
              </a:fontRef>
            </p:style>
          </p:cxnSp>
        </p:grpSp>
      </p:grpSp>
      <p:grpSp>
        <p:nvGrpSpPr>
          <p:cNvPr id="10" name="Group 9"/>
          <p:cNvGrpSpPr/>
          <p:nvPr/>
        </p:nvGrpSpPr>
        <p:grpSpPr>
          <a:xfrm rot="16200000" flipH="1">
            <a:off x="4082802" y="2467303"/>
            <a:ext cx="80666" cy="7810502"/>
            <a:chOff x="8407945" y="1201309"/>
            <a:chExt cx="72009" cy="3047689"/>
          </a:xfrm>
        </p:grpSpPr>
        <p:cxnSp>
          <p:nvCxnSpPr>
            <p:cNvPr id="11" name="Straight Connector 10"/>
            <p:cNvCxnSpPr/>
            <p:nvPr/>
          </p:nvCxnSpPr>
          <p:spPr>
            <a:xfrm flipV="1">
              <a:off x="8479954" y="1201313"/>
              <a:ext cx="0" cy="3047685"/>
            </a:xfrm>
            <a:prstGeom prst="line">
              <a:avLst/>
            </a:prstGeom>
            <a:ln w="47625">
              <a:solidFill>
                <a:srgbClr val="1E5C1E"/>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8407945" y="1201309"/>
              <a:ext cx="38371" cy="3047689"/>
              <a:chOff x="8422061" y="1201312"/>
              <a:chExt cx="38371" cy="3047689"/>
            </a:xfrm>
          </p:grpSpPr>
          <p:cxnSp>
            <p:nvCxnSpPr>
              <p:cNvPr id="13" name="Straight Connector 12"/>
              <p:cNvCxnSpPr/>
              <p:nvPr/>
            </p:nvCxnSpPr>
            <p:spPr>
              <a:xfrm flipV="1">
                <a:off x="8460432" y="1201316"/>
                <a:ext cx="0" cy="30476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8422061" y="1201312"/>
                <a:ext cx="0" cy="3047685"/>
              </a:xfrm>
              <a:prstGeom prst="line">
                <a:avLst/>
              </a:prstGeom>
              <a:ln w="47625">
                <a:solidFill>
                  <a:srgbClr val="A40000"/>
                </a:solidFill>
              </a:ln>
            </p:spPr>
            <p:style>
              <a:lnRef idx="1">
                <a:schemeClr val="accent1"/>
              </a:lnRef>
              <a:fillRef idx="0">
                <a:schemeClr val="accent1"/>
              </a:fillRef>
              <a:effectRef idx="0">
                <a:schemeClr val="accent1"/>
              </a:effectRef>
              <a:fontRef idx="minor">
                <a:schemeClr val="tx1"/>
              </a:fontRef>
            </p:style>
          </p:cxnSp>
        </p:grpSp>
      </p:grpSp>
      <p:sp>
        <p:nvSpPr>
          <p:cNvPr id="15" name="Title 1"/>
          <p:cNvSpPr>
            <a:spLocks noGrp="1"/>
          </p:cNvSpPr>
          <p:nvPr>
            <p:ph type="ctrTitle"/>
          </p:nvPr>
        </p:nvSpPr>
        <p:spPr>
          <a:xfrm>
            <a:off x="10074" y="260649"/>
            <a:ext cx="8487167" cy="1470025"/>
          </a:xfrm>
        </p:spPr>
        <p:txBody>
          <a:bodyPr>
            <a:normAutofit/>
          </a:bodyPr>
          <a:lstStyle/>
          <a:p>
            <a:r>
              <a:rPr lang="en-GB" b="1" u="sng" dirty="0">
                <a:solidFill>
                  <a:srgbClr val="002060"/>
                </a:solidFill>
              </a:rPr>
              <a:t>Admissions Process and Criteria</a:t>
            </a:r>
            <a:br>
              <a:rPr lang="en-GB" dirty="0">
                <a:solidFill>
                  <a:srgbClr val="002060"/>
                </a:solidFill>
              </a:rPr>
            </a:br>
            <a:endParaRPr lang="en-GB" b="1" dirty="0">
              <a:solidFill>
                <a:srgbClr val="002060"/>
              </a:solidFill>
            </a:endParaRPr>
          </a:p>
        </p:txBody>
      </p:sp>
      <p:sp>
        <p:nvSpPr>
          <p:cNvPr id="17" name="Subtitle 2"/>
          <p:cNvSpPr>
            <a:spLocks noGrp="1"/>
          </p:cNvSpPr>
          <p:nvPr>
            <p:ph type="subTitle" idx="1"/>
          </p:nvPr>
        </p:nvSpPr>
        <p:spPr>
          <a:xfrm>
            <a:off x="0" y="908720"/>
            <a:ext cx="8786835" cy="5112568"/>
          </a:xfrm>
        </p:spPr>
        <p:txBody>
          <a:bodyPr>
            <a:noAutofit/>
          </a:bodyPr>
          <a:lstStyle/>
          <a:p>
            <a:pPr marL="342900" lvl="0" indent="-342900" algn="l">
              <a:lnSpc>
                <a:spcPct val="150000"/>
              </a:lnSpc>
              <a:buFont typeface="Arial" pitchFamily="34" charset="0"/>
              <a:buChar char="•"/>
            </a:pPr>
            <a:r>
              <a:rPr lang="en-GB" dirty="0">
                <a:solidFill>
                  <a:srgbClr val="002060"/>
                </a:solidFill>
                <a:latin typeface="Arial" panose="020B0604020202020204" pitchFamily="34" charset="0"/>
                <a:cs typeface="Arial" panose="020B0604020202020204" pitchFamily="34" charset="0"/>
              </a:rPr>
              <a:t>Published in EA Transfer Book available December/January on-line:  </a:t>
            </a:r>
            <a:r>
              <a:rPr lang="en-GB" dirty="0">
                <a:solidFill>
                  <a:srgbClr val="002060"/>
                </a:solidFill>
                <a:latin typeface="Arial" panose="020B0604020202020204" pitchFamily="34" charset="0"/>
                <a:cs typeface="Arial" panose="020B0604020202020204" pitchFamily="34" charset="0"/>
                <a:hlinkClick r:id="rId5"/>
              </a:rPr>
              <a:t>www.eani.org.uk</a:t>
            </a:r>
            <a:r>
              <a:rPr lang="en-GB" dirty="0">
                <a:solidFill>
                  <a:srgbClr val="002060"/>
                </a:solidFill>
                <a:latin typeface="Arial" panose="020B0604020202020204" pitchFamily="34" charset="0"/>
                <a:cs typeface="Arial" panose="020B0604020202020204" pitchFamily="34" charset="0"/>
              </a:rPr>
              <a:t> </a:t>
            </a:r>
          </a:p>
          <a:p>
            <a:pPr marL="342900" lvl="0" indent="-342900" algn="l">
              <a:lnSpc>
                <a:spcPct val="150000"/>
              </a:lnSpc>
              <a:buFont typeface="Arial" pitchFamily="34" charset="0"/>
              <a:buChar char="•"/>
            </a:pPr>
            <a:r>
              <a:rPr lang="en-GB" dirty="0">
                <a:solidFill>
                  <a:srgbClr val="002060"/>
                </a:solidFill>
                <a:latin typeface="Arial" panose="020B0604020202020204" pitchFamily="34" charset="0"/>
                <a:cs typeface="Arial" panose="020B0604020202020204" pitchFamily="34" charset="0"/>
              </a:rPr>
              <a:t>After Special Circumstances and Special Provision, highest 156 scores admitted</a:t>
            </a:r>
          </a:p>
          <a:p>
            <a:pPr marL="342900" lvl="0" indent="-342900" algn="l">
              <a:lnSpc>
                <a:spcPct val="150000"/>
              </a:lnSpc>
              <a:buFont typeface="Arial" pitchFamily="34" charset="0"/>
              <a:buChar char="•"/>
            </a:pPr>
            <a:r>
              <a:rPr lang="en-GB" b="1" dirty="0">
                <a:solidFill>
                  <a:srgbClr val="002060"/>
                </a:solidFill>
                <a:latin typeface="Arial" panose="020B0604020202020204" pitchFamily="34" charset="0"/>
                <a:cs typeface="Arial" panose="020B0604020202020204" pitchFamily="34" charset="0"/>
              </a:rPr>
              <a:t>If</a:t>
            </a:r>
            <a:r>
              <a:rPr lang="en-GB" dirty="0">
                <a:solidFill>
                  <a:srgbClr val="002060"/>
                </a:solidFill>
                <a:latin typeface="Arial" panose="020B0604020202020204" pitchFamily="34" charset="0"/>
                <a:cs typeface="Arial" panose="020B0604020202020204" pitchFamily="34" charset="0"/>
              </a:rPr>
              <a:t> there is a tie for 156</a:t>
            </a:r>
            <a:r>
              <a:rPr lang="en-GB" baseline="30000" dirty="0">
                <a:solidFill>
                  <a:srgbClr val="002060"/>
                </a:solidFill>
                <a:latin typeface="Arial" panose="020B0604020202020204" pitchFamily="34" charset="0"/>
                <a:cs typeface="Arial" panose="020B0604020202020204" pitchFamily="34" charset="0"/>
              </a:rPr>
              <a:t>th</a:t>
            </a:r>
            <a:r>
              <a:rPr lang="en-GB" dirty="0">
                <a:solidFill>
                  <a:srgbClr val="002060"/>
                </a:solidFill>
                <a:latin typeface="Arial" panose="020B0604020202020204" pitchFamily="34" charset="0"/>
                <a:cs typeface="Arial" panose="020B0604020202020204" pitchFamily="34" charset="0"/>
              </a:rPr>
              <a:t> place:</a:t>
            </a:r>
          </a:p>
          <a:p>
            <a:pPr marL="800100" lvl="1" indent="-342900" algn="l">
              <a:buFont typeface="Courier New" pitchFamily="49" charset="0"/>
              <a:buChar char="o"/>
            </a:pPr>
            <a:r>
              <a:rPr lang="en-GB" sz="3200" i="1" dirty="0">
                <a:solidFill>
                  <a:srgbClr val="002060"/>
                </a:solidFill>
                <a:latin typeface="Arial" panose="020B0604020202020204" pitchFamily="34" charset="0"/>
                <a:cs typeface="Arial" panose="020B0604020202020204" pitchFamily="34" charset="0"/>
              </a:rPr>
              <a:t>Sibling attends CGS</a:t>
            </a:r>
          </a:p>
          <a:p>
            <a:pPr marL="800100" lvl="1" indent="-342900" algn="l">
              <a:buFont typeface="Courier New" pitchFamily="49" charset="0"/>
              <a:buChar char="o"/>
            </a:pPr>
            <a:r>
              <a:rPr lang="en-GB" sz="3200" i="1" dirty="0">
                <a:solidFill>
                  <a:srgbClr val="002060"/>
                </a:solidFill>
                <a:latin typeface="Arial" panose="020B0604020202020204" pitchFamily="34" charset="0"/>
                <a:cs typeface="Arial" panose="020B0604020202020204" pitchFamily="34" charset="0"/>
              </a:rPr>
              <a:t>Random selection</a:t>
            </a:r>
          </a:p>
          <a:p>
            <a:endParaRPr lang="en-GB" sz="3600" dirty="0">
              <a:solidFill>
                <a:srgbClr val="FF0000"/>
              </a:solidFill>
            </a:endParaRPr>
          </a:p>
        </p:txBody>
      </p:sp>
    </p:spTree>
    <p:extLst>
      <p:ext uri="{BB962C8B-B14F-4D97-AF65-F5344CB8AC3E}">
        <p14:creationId xmlns:p14="http://schemas.microsoft.com/office/powerpoint/2010/main" val="3560388186"/>
      </p:ext>
    </p:extLst>
  </p:cSld>
  <p:clrMapOvr>
    <a:masterClrMapping/>
  </p:clrMapOvr>
  <mc:AlternateContent xmlns:mc="http://schemas.openxmlformats.org/markup-compatibility/2006" xmlns:p14="http://schemas.microsoft.com/office/powerpoint/2010/main">
    <mc:Choice Requires="p14">
      <p:transition spd="slow" p14:dur="2000" advTm="65757"/>
    </mc:Choice>
    <mc:Fallback xmlns="">
      <p:transition spd="slow" advTm="6575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lum bright="70000" contrast="-70000"/>
            <a:extLst>
              <a:ext uri="{28A0092B-C50C-407E-A947-70E740481C1C}">
                <a14:useLocalDpi xmlns:a14="http://schemas.microsoft.com/office/drawing/2010/main" val="0"/>
              </a:ext>
            </a:extLst>
          </a:blip>
          <a:srcRect b="62037"/>
          <a:stretch/>
        </p:blipFill>
        <p:spPr bwMode="auto">
          <a:xfrm>
            <a:off x="-134917" y="-6197"/>
            <a:ext cx="925252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439" y="5659383"/>
            <a:ext cx="789604" cy="1004385"/>
          </a:xfrm>
          <a:prstGeom prst="rect">
            <a:avLst/>
          </a:prstGeom>
        </p:spPr>
      </p:pic>
      <p:grpSp>
        <p:nvGrpSpPr>
          <p:cNvPr id="5" name="Group 4"/>
          <p:cNvGrpSpPr/>
          <p:nvPr/>
        </p:nvGrpSpPr>
        <p:grpSpPr>
          <a:xfrm>
            <a:off x="8786835" y="260649"/>
            <a:ext cx="72009" cy="5337978"/>
            <a:chOff x="8407945" y="1201309"/>
            <a:chExt cx="72009" cy="3047689"/>
          </a:xfrm>
        </p:grpSpPr>
        <p:cxnSp>
          <p:nvCxnSpPr>
            <p:cNvPr id="6" name="Straight Connector 5"/>
            <p:cNvCxnSpPr/>
            <p:nvPr/>
          </p:nvCxnSpPr>
          <p:spPr>
            <a:xfrm flipV="1">
              <a:off x="8479954" y="1201313"/>
              <a:ext cx="0" cy="3047685"/>
            </a:xfrm>
            <a:prstGeom prst="line">
              <a:avLst/>
            </a:prstGeom>
            <a:ln w="47625">
              <a:solidFill>
                <a:srgbClr val="1E5C1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8407945" y="1201309"/>
              <a:ext cx="38371" cy="3047689"/>
              <a:chOff x="8422061" y="1201312"/>
              <a:chExt cx="38371" cy="3047689"/>
            </a:xfrm>
          </p:grpSpPr>
          <p:cxnSp>
            <p:nvCxnSpPr>
              <p:cNvPr id="8" name="Straight Connector 7"/>
              <p:cNvCxnSpPr/>
              <p:nvPr/>
            </p:nvCxnSpPr>
            <p:spPr>
              <a:xfrm flipV="1">
                <a:off x="8460432" y="1201316"/>
                <a:ext cx="0" cy="30476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8422061" y="1201312"/>
                <a:ext cx="0" cy="3047685"/>
              </a:xfrm>
              <a:prstGeom prst="line">
                <a:avLst/>
              </a:prstGeom>
              <a:ln w="47625">
                <a:solidFill>
                  <a:srgbClr val="A40000"/>
                </a:solidFill>
              </a:ln>
            </p:spPr>
            <p:style>
              <a:lnRef idx="1">
                <a:schemeClr val="accent1"/>
              </a:lnRef>
              <a:fillRef idx="0">
                <a:schemeClr val="accent1"/>
              </a:fillRef>
              <a:effectRef idx="0">
                <a:schemeClr val="accent1"/>
              </a:effectRef>
              <a:fontRef idx="minor">
                <a:schemeClr val="tx1"/>
              </a:fontRef>
            </p:style>
          </p:cxnSp>
        </p:grpSp>
      </p:grpSp>
      <p:grpSp>
        <p:nvGrpSpPr>
          <p:cNvPr id="10" name="Group 9"/>
          <p:cNvGrpSpPr/>
          <p:nvPr/>
        </p:nvGrpSpPr>
        <p:grpSpPr>
          <a:xfrm rot="16200000" flipH="1">
            <a:off x="4082802" y="2467303"/>
            <a:ext cx="80666" cy="7810502"/>
            <a:chOff x="8407945" y="1201309"/>
            <a:chExt cx="72009" cy="3047689"/>
          </a:xfrm>
        </p:grpSpPr>
        <p:cxnSp>
          <p:nvCxnSpPr>
            <p:cNvPr id="11" name="Straight Connector 10"/>
            <p:cNvCxnSpPr/>
            <p:nvPr/>
          </p:nvCxnSpPr>
          <p:spPr>
            <a:xfrm flipV="1">
              <a:off x="8479954" y="1201313"/>
              <a:ext cx="0" cy="3047685"/>
            </a:xfrm>
            <a:prstGeom prst="line">
              <a:avLst/>
            </a:prstGeom>
            <a:ln w="47625">
              <a:solidFill>
                <a:srgbClr val="1E5C1E"/>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8407945" y="1201309"/>
              <a:ext cx="38371" cy="3047689"/>
              <a:chOff x="8422061" y="1201312"/>
              <a:chExt cx="38371" cy="3047689"/>
            </a:xfrm>
          </p:grpSpPr>
          <p:cxnSp>
            <p:nvCxnSpPr>
              <p:cNvPr id="13" name="Straight Connector 12"/>
              <p:cNvCxnSpPr/>
              <p:nvPr/>
            </p:nvCxnSpPr>
            <p:spPr>
              <a:xfrm flipV="1">
                <a:off x="8460432" y="1201316"/>
                <a:ext cx="0" cy="30476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8422061" y="1201312"/>
                <a:ext cx="0" cy="3047685"/>
              </a:xfrm>
              <a:prstGeom prst="line">
                <a:avLst/>
              </a:prstGeom>
              <a:ln w="47625">
                <a:solidFill>
                  <a:srgbClr val="A40000"/>
                </a:solidFill>
              </a:ln>
            </p:spPr>
            <p:style>
              <a:lnRef idx="1">
                <a:schemeClr val="accent1"/>
              </a:lnRef>
              <a:fillRef idx="0">
                <a:schemeClr val="accent1"/>
              </a:fillRef>
              <a:effectRef idx="0">
                <a:schemeClr val="accent1"/>
              </a:effectRef>
              <a:fontRef idx="minor">
                <a:schemeClr val="tx1"/>
              </a:fontRef>
            </p:style>
          </p:cxnSp>
        </p:grpSp>
      </p:grpSp>
      <p:sp>
        <p:nvSpPr>
          <p:cNvPr id="16" name="Rectangle 15"/>
          <p:cNvSpPr/>
          <p:nvPr/>
        </p:nvSpPr>
        <p:spPr>
          <a:xfrm>
            <a:off x="217884" y="1905506"/>
            <a:ext cx="8238184" cy="4231928"/>
          </a:xfrm>
          <a:prstGeom prst="rect">
            <a:avLst/>
          </a:prstGeom>
        </p:spPr>
        <p:txBody>
          <a:bodyPr wrap="square">
            <a:spAutoFit/>
          </a:bodyPr>
          <a:lstStyle/>
          <a:p>
            <a:pPr marL="1028700" lvl="1" indent="-571500">
              <a:lnSpc>
                <a:spcPct val="150000"/>
              </a:lnSpc>
              <a:buFont typeface="Arial" panose="020B0604020202020204" pitchFamily="34" charset="0"/>
              <a:buChar char="•"/>
            </a:pPr>
            <a:r>
              <a:rPr lang="en-GB" sz="5000" dirty="0">
                <a:solidFill>
                  <a:srgbClr val="002060"/>
                </a:solidFill>
              </a:rPr>
              <a:t>Exam regulations</a:t>
            </a:r>
          </a:p>
          <a:p>
            <a:pPr marL="1028700" lvl="1" indent="-571500">
              <a:lnSpc>
                <a:spcPct val="150000"/>
              </a:lnSpc>
              <a:buFont typeface="Arial" panose="020B0604020202020204" pitchFamily="34" charset="0"/>
              <a:buChar char="•"/>
            </a:pPr>
            <a:r>
              <a:rPr lang="en-GB" sz="5000" dirty="0">
                <a:solidFill>
                  <a:srgbClr val="002060"/>
                </a:solidFill>
              </a:rPr>
              <a:t>Admissions Process and Criteria 2024</a:t>
            </a:r>
          </a:p>
          <a:p>
            <a:pPr lvl="1"/>
            <a:endParaRPr lang="en-GB" sz="4400" dirty="0">
              <a:solidFill>
                <a:srgbClr val="002060"/>
              </a:solidFill>
            </a:endParaRPr>
          </a:p>
        </p:txBody>
      </p:sp>
      <p:sp>
        <p:nvSpPr>
          <p:cNvPr id="3" name="TextBox 2"/>
          <p:cNvSpPr txBox="1"/>
          <p:nvPr/>
        </p:nvSpPr>
        <p:spPr>
          <a:xfrm>
            <a:off x="217884" y="548680"/>
            <a:ext cx="7810493" cy="1015663"/>
          </a:xfrm>
          <a:prstGeom prst="rect">
            <a:avLst/>
          </a:prstGeom>
          <a:noFill/>
        </p:spPr>
        <p:txBody>
          <a:bodyPr wrap="square" rtlCol="0">
            <a:spAutoFit/>
          </a:bodyPr>
          <a:lstStyle/>
          <a:p>
            <a:pPr algn="ctr"/>
            <a:r>
              <a:rPr lang="en-GB" sz="6000" dirty="0">
                <a:solidFill>
                  <a:srgbClr val="002060"/>
                </a:solidFill>
              </a:rPr>
              <a:t>Contents</a:t>
            </a:r>
          </a:p>
        </p:txBody>
      </p:sp>
    </p:spTree>
    <p:extLst>
      <p:ext uri="{BB962C8B-B14F-4D97-AF65-F5344CB8AC3E}">
        <p14:creationId xmlns:p14="http://schemas.microsoft.com/office/powerpoint/2010/main" val="1479498616"/>
      </p:ext>
    </p:extLst>
  </p:cSld>
  <p:clrMapOvr>
    <a:masterClrMapping/>
  </p:clrMapOvr>
  <mc:AlternateContent xmlns:mc="http://schemas.openxmlformats.org/markup-compatibility/2006" xmlns:p14="http://schemas.microsoft.com/office/powerpoint/2010/main">
    <mc:Choice Requires="p14">
      <p:transition spd="slow" p14:dur="2000" advTm="16553"/>
    </mc:Choice>
    <mc:Fallback xmlns="">
      <p:transition spd="slow" advTm="16553"/>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lum bright="70000" contrast="-70000"/>
            <a:extLst>
              <a:ext uri="{28A0092B-C50C-407E-A947-70E740481C1C}">
                <a14:useLocalDpi xmlns:a14="http://schemas.microsoft.com/office/drawing/2010/main" val="0"/>
              </a:ext>
            </a:extLst>
          </a:blip>
          <a:srcRect b="62037"/>
          <a:stretch/>
        </p:blipFill>
        <p:spPr bwMode="auto">
          <a:xfrm>
            <a:off x="-108520" y="-946"/>
            <a:ext cx="925252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439" y="5659383"/>
            <a:ext cx="789604" cy="1004385"/>
          </a:xfrm>
          <a:prstGeom prst="rect">
            <a:avLst/>
          </a:prstGeom>
        </p:spPr>
      </p:pic>
      <p:grpSp>
        <p:nvGrpSpPr>
          <p:cNvPr id="5" name="Group 4"/>
          <p:cNvGrpSpPr/>
          <p:nvPr/>
        </p:nvGrpSpPr>
        <p:grpSpPr>
          <a:xfrm>
            <a:off x="8786835" y="260649"/>
            <a:ext cx="72009" cy="5337978"/>
            <a:chOff x="8407945" y="1201309"/>
            <a:chExt cx="72009" cy="3047689"/>
          </a:xfrm>
        </p:grpSpPr>
        <p:cxnSp>
          <p:nvCxnSpPr>
            <p:cNvPr id="6" name="Straight Connector 5"/>
            <p:cNvCxnSpPr/>
            <p:nvPr/>
          </p:nvCxnSpPr>
          <p:spPr>
            <a:xfrm flipV="1">
              <a:off x="8479954" y="1201313"/>
              <a:ext cx="0" cy="3047685"/>
            </a:xfrm>
            <a:prstGeom prst="line">
              <a:avLst/>
            </a:prstGeom>
            <a:ln w="47625">
              <a:solidFill>
                <a:srgbClr val="1E5C1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8407945" y="1201309"/>
              <a:ext cx="38371" cy="3047689"/>
              <a:chOff x="8422061" y="1201312"/>
              <a:chExt cx="38371" cy="3047689"/>
            </a:xfrm>
          </p:grpSpPr>
          <p:cxnSp>
            <p:nvCxnSpPr>
              <p:cNvPr id="8" name="Straight Connector 7"/>
              <p:cNvCxnSpPr/>
              <p:nvPr/>
            </p:nvCxnSpPr>
            <p:spPr>
              <a:xfrm flipV="1">
                <a:off x="8460432" y="1201316"/>
                <a:ext cx="0" cy="30476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8422061" y="1201312"/>
                <a:ext cx="0" cy="3047685"/>
              </a:xfrm>
              <a:prstGeom prst="line">
                <a:avLst/>
              </a:prstGeom>
              <a:ln w="47625">
                <a:solidFill>
                  <a:srgbClr val="A40000"/>
                </a:solidFill>
              </a:ln>
            </p:spPr>
            <p:style>
              <a:lnRef idx="1">
                <a:schemeClr val="accent1"/>
              </a:lnRef>
              <a:fillRef idx="0">
                <a:schemeClr val="accent1"/>
              </a:fillRef>
              <a:effectRef idx="0">
                <a:schemeClr val="accent1"/>
              </a:effectRef>
              <a:fontRef idx="minor">
                <a:schemeClr val="tx1"/>
              </a:fontRef>
            </p:style>
          </p:cxnSp>
        </p:grpSp>
      </p:grpSp>
      <p:grpSp>
        <p:nvGrpSpPr>
          <p:cNvPr id="10" name="Group 9"/>
          <p:cNvGrpSpPr/>
          <p:nvPr/>
        </p:nvGrpSpPr>
        <p:grpSpPr>
          <a:xfrm rot="16200000" flipH="1">
            <a:off x="4082802" y="2467303"/>
            <a:ext cx="80666" cy="7810502"/>
            <a:chOff x="8407945" y="1201309"/>
            <a:chExt cx="72009" cy="3047689"/>
          </a:xfrm>
        </p:grpSpPr>
        <p:cxnSp>
          <p:nvCxnSpPr>
            <p:cNvPr id="11" name="Straight Connector 10"/>
            <p:cNvCxnSpPr/>
            <p:nvPr/>
          </p:nvCxnSpPr>
          <p:spPr>
            <a:xfrm flipV="1">
              <a:off x="8479954" y="1201313"/>
              <a:ext cx="0" cy="3047685"/>
            </a:xfrm>
            <a:prstGeom prst="line">
              <a:avLst/>
            </a:prstGeom>
            <a:ln w="47625">
              <a:solidFill>
                <a:srgbClr val="1E5C1E"/>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8407945" y="1201309"/>
              <a:ext cx="38371" cy="3047689"/>
              <a:chOff x="8422061" y="1201312"/>
              <a:chExt cx="38371" cy="3047689"/>
            </a:xfrm>
          </p:grpSpPr>
          <p:cxnSp>
            <p:nvCxnSpPr>
              <p:cNvPr id="13" name="Straight Connector 12"/>
              <p:cNvCxnSpPr/>
              <p:nvPr/>
            </p:nvCxnSpPr>
            <p:spPr>
              <a:xfrm flipV="1">
                <a:off x="8460432" y="1201316"/>
                <a:ext cx="0" cy="30476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8422061" y="1201312"/>
                <a:ext cx="0" cy="3047685"/>
              </a:xfrm>
              <a:prstGeom prst="line">
                <a:avLst/>
              </a:prstGeom>
              <a:ln w="47625">
                <a:solidFill>
                  <a:srgbClr val="A40000"/>
                </a:solidFill>
              </a:ln>
            </p:spPr>
            <p:style>
              <a:lnRef idx="1">
                <a:schemeClr val="accent1"/>
              </a:lnRef>
              <a:fillRef idx="0">
                <a:schemeClr val="accent1"/>
              </a:fillRef>
              <a:effectRef idx="0">
                <a:schemeClr val="accent1"/>
              </a:effectRef>
              <a:fontRef idx="minor">
                <a:schemeClr val="tx1"/>
              </a:fontRef>
            </p:style>
          </p:cxnSp>
        </p:grpSp>
      </p:grpSp>
      <p:sp>
        <p:nvSpPr>
          <p:cNvPr id="15" name="Title 1"/>
          <p:cNvSpPr>
            <a:spLocks noGrp="1"/>
          </p:cNvSpPr>
          <p:nvPr>
            <p:ph type="ctrTitle"/>
          </p:nvPr>
        </p:nvSpPr>
        <p:spPr>
          <a:xfrm>
            <a:off x="10074" y="116632"/>
            <a:ext cx="8487167" cy="1470025"/>
          </a:xfrm>
        </p:spPr>
        <p:txBody>
          <a:bodyPr>
            <a:normAutofit/>
          </a:bodyPr>
          <a:lstStyle/>
          <a:p>
            <a:r>
              <a:rPr lang="en-GB" b="1" u="sng" dirty="0">
                <a:solidFill>
                  <a:srgbClr val="002060"/>
                </a:solidFill>
              </a:rPr>
              <a:t>Special Circumstances/Provision</a:t>
            </a:r>
            <a:br>
              <a:rPr lang="en-GB" dirty="0"/>
            </a:br>
            <a:endParaRPr lang="en-GB" b="1" dirty="0">
              <a:solidFill>
                <a:srgbClr val="002060"/>
              </a:solidFill>
            </a:endParaRPr>
          </a:p>
        </p:txBody>
      </p:sp>
      <p:sp>
        <p:nvSpPr>
          <p:cNvPr id="2" name="Rectangle 1"/>
          <p:cNvSpPr/>
          <p:nvPr/>
        </p:nvSpPr>
        <p:spPr>
          <a:xfrm>
            <a:off x="10074" y="1052736"/>
            <a:ext cx="8487166" cy="5016758"/>
          </a:xfrm>
          <a:prstGeom prst="rect">
            <a:avLst/>
          </a:prstGeom>
        </p:spPr>
        <p:txBody>
          <a:bodyPr wrap="square">
            <a:spAutoFit/>
          </a:bodyPr>
          <a:lstStyle/>
          <a:p>
            <a:pPr lvl="0"/>
            <a:r>
              <a:rPr lang="en-GB" sz="3200" b="1" dirty="0">
                <a:solidFill>
                  <a:srgbClr val="002060"/>
                </a:solidFill>
                <a:latin typeface="Arial" panose="020B0604020202020204" pitchFamily="34" charset="0"/>
                <a:cs typeface="Arial" panose="020B0604020202020204" pitchFamily="34" charset="0"/>
              </a:rPr>
              <a:t>Special Circumstances:</a:t>
            </a:r>
          </a:p>
          <a:p>
            <a:pPr marL="457200" lvl="0" indent="-457200">
              <a:buFont typeface="Arial" panose="020B0604020202020204" pitchFamily="34" charset="0"/>
              <a:buChar char="•"/>
            </a:pPr>
            <a:r>
              <a:rPr lang="en-GB" sz="3200" dirty="0">
                <a:solidFill>
                  <a:srgbClr val="002060"/>
                </a:solidFill>
                <a:latin typeface="Arial" panose="020B0604020202020204" pitchFamily="34" charset="0"/>
                <a:cs typeface="Arial" panose="020B0604020202020204" pitchFamily="34" charset="0"/>
              </a:rPr>
              <a:t>Medical/other problems which may have affected performance</a:t>
            </a:r>
          </a:p>
          <a:p>
            <a:pPr lvl="0"/>
            <a:r>
              <a:rPr lang="en-GB" sz="3200" b="1" dirty="0">
                <a:solidFill>
                  <a:srgbClr val="002060"/>
                </a:solidFill>
                <a:latin typeface="Arial" panose="020B0604020202020204" pitchFamily="34" charset="0"/>
                <a:cs typeface="Arial" panose="020B0604020202020204" pitchFamily="34" charset="0"/>
              </a:rPr>
              <a:t>Special Provision:</a:t>
            </a:r>
          </a:p>
          <a:p>
            <a:pPr marL="457200" lvl="0" indent="-457200">
              <a:buFont typeface="Arial" panose="020B0604020202020204" pitchFamily="34" charset="0"/>
              <a:buChar char="•"/>
            </a:pPr>
            <a:r>
              <a:rPr lang="en-GB" sz="3200" dirty="0">
                <a:solidFill>
                  <a:srgbClr val="002060"/>
                </a:solidFill>
                <a:latin typeface="Arial" panose="020B0604020202020204" pitchFamily="34" charset="0"/>
                <a:cs typeface="Arial" panose="020B0604020202020204" pitchFamily="34" charset="0"/>
              </a:rPr>
              <a:t>Mostly did not sit the test</a:t>
            </a:r>
          </a:p>
          <a:p>
            <a:pPr marL="742950" lvl="1" indent="-285750">
              <a:buFont typeface="Courier New" pitchFamily="49" charset="0"/>
              <a:buChar char="o"/>
            </a:pPr>
            <a:r>
              <a:rPr lang="en-GB" sz="3200" dirty="0">
                <a:solidFill>
                  <a:srgbClr val="002060"/>
                </a:solidFill>
                <a:latin typeface="Arial" panose="020B0604020202020204" pitchFamily="34" charset="0"/>
                <a:cs typeface="Arial" panose="020B0604020202020204" pitchFamily="34" charset="0"/>
              </a:rPr>
              <a:t>From outside NI</a:t>
            </a:r>
          </a:p>
          <a:p>
            <a:pPr marL="742950" lvl="1" indent="-285750">
              <a:buFont typeface="Courier New" pitchFamily="49" charset="0"/>
              <a:buChar char="o"/>
            </a:pPr>
            <a:r>
              <a:rPr lang="en-GB" sz="3200" dirty="0">
                <a:solidFill>
                  <a:srgbClr val="002060"/>
                </a:solidFill>
                <a:latin typeface="Arial" panose="020B0604020202020204" pitchFamily="34" charset="0"/>
                <a:cs typeface="Arial" panose="020B0604020202020204" pitchFamily="34" charset="0"/>
              </a:rPr>
              <a:t>More than half primary outside NI</a:t>
            </a:r>
          </a:p>
          <a:p>
            <a:pPr marL="742950" lvl="1" indent="-285750">
              <a:buFont typeface="Courier New" pitchFamily="49" charset="0"/>
              <a:buChar char="o"/>
            </a:pPr>
            <a:r>
              <a:rPr lang="en-GB" sz="3200" dirty="0">
                <a:solidFill>
                  <a:srgbClr val="002060"/>
                </a:solidFill>
                <a:latin typeface="Arial" panose="020B0604020202020204" pitchFamily="34" charset="0"/>
                <a:cs typeface="Arial" panose="020B0604020202020204" pitchFamily="34" charset="0"/>
              </a:rPr>
              <a:t>Medical/other problems</a:t>
            </a:r>
          </a:p>
          <a:p>
            <a:r>
              <a:rPr lang="en-GB" sz="3200" b="1" i="1" dirty="0">
                <a:solidFill>
                  <a:srgbClr val="002060"/>
                </a:solidFill>
                <a:latin typeface="Arial" panose="020B0604020202020204" pitchFamily="34" charset="0"/>
                <a:cs typeface="Arial" panose="020B0604020202020204" pitchFamily="34" charset="0"/>
              </a:rPr>
              <a:t>Follow the Transfer Booklet instructions</a:t>
            </a:r>
          </a:p>
          <a:p>
            <a:r>
              <a:rPr lang="en-GB" sz="3200" b="1" i="1" dirty="0">
                <a:solidFill>
                  <a:srgbClr val="002060"/>
                </a:solidFill>
                <a:latin typeface="Arial" panose="020B0604020202020204" pitchFamily="34" charset="0"/>
                <a:cs typeface="Arial" panose="020B0604020202020204" pitchFamily="34" charset="0"/>
              </a:rPr>
              <a:t>Supporting/educational information.</a:t>
            </a:r>
          </a:p>
        </p:txBody>
      </p:sp>
    </p:spTree>
    <p:extLst>
      <p:ext uri="{BB962C8B-B14F-4D97-AF65-F5344CB8AC3E}">
        <p14:creationId xmlns:p14="http://schemas.microsoft.com/office/powerpoint/2010/main" val="314998564"/>
      </p:ext>
    </p:extLst>
  </p:cSld>
  <p:clrMapOvr>
    <a:masterClrMapping/>
  </p:clrMapOvr>
  <mc:AlternateContent xmlns:mc="http://schemas.openxmlformats.org/markup-compatibility/2006" xmlns:p14="http://schemas.microsoft.com/office/powerpoint/2010/main">
    <mc:Choice Requires="p14">
      <p:transition spd="slow" p14:dur="2000" advTm="53551"/>
    </mc:Choice>
    <mc:Fallback xmlns="">
      <p:transition spd="slow" advTm="53551"/>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lum bright="70000" contrast="-70000"/>
            <a:extLst>
              <a:ext uri="{28A0092B-C50C-407E-A947-70E740481C1C}">
                <a14:useLocalDpi xmlns:a14="http://schemas.microsoft.com/office/drawing/2010/main" val="0"/>
              </a:ext>
            </a:extLst>
          </a:blip>
          <a:srcRect b="62037"/>
          <a:stretch/>
        </p:blipFill>
        <p:spPr bwMode="auto">
          <a:xfrm>
            <a:off x="-108520" y="-946"/>
            <a:ext cx="925252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439" y="5659383"/>
            <a:ext cx="789604" cy="1004385"/>
          </a:xfrm>
          <a:prstGeom prst="rect">
            <a:avLst/>
          </a:prstGeom>
        </p:spPr>
      </p:pic>
      <p:grpSp>
        <p:nvGrpSpPr>
          <p:cNvPr id="5" name="Group 4"/>
          <p:cNvGrpSpPr/>
          <p:nvPr/>
        </p:nvGrpSpPr>
        <p:grpSpPr>
          <a:xfrm>
            <a:off x="8786835" y="260649"/>
            <a:ext cx="72009" cy="5337978"/>
            <a:chOff x="8407945" y="1201309"/>
            <a:chExt cx="72009" cy="3047689"/>
          </a:xfrm>
        </p:grpSpPr>
        <p:cxnSp>
          <p:nvCxnSpPr>
            <p:cNvPr id="6" name="Straight Connector 5"/>
            <p:cNvCxnSpPr/>
            <p:nvPr/>
          </p:nvCxnSpPr>
          <p:spPr>
            <a:xfrm flipV="1">
              <a:off x="8479954" y="1201313"/>
              <a:ext cx="0" cy="3047685"/>
            </a:xfrm>
            <a:prstGeom prst="line">
              <a:avLst/>
            </a:prstGeom>
            <a:ln w="47625">
              <a:solidFill>
                <a:srgbClr val="1E5C1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8407945" y="1201309"/>
              <a:ext cx="38371" cy="3047689"/>
              <a:chOff x="8422061" y="1201312"/>
              <a:chExt cx="38371" cy="3047689"/>
            </a:xfrm>
          </p:grpSpPr>
          <p:cxnSp>
            <p:nvCxnSpPr>
              <p:cNvPr id="8" name="Straight Connector 7"/>
              <p:cNvCxnSpPr/>
              <p:nvPr/>
            </p:nvCxnSpPr>
            <p:spPr>
              <a:xfrm flipV="1">
                <a:off x="8460432" y="1201316"/>
                <a:ext cx="0" cy="30476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8422061" y="1201312"/>
                <a:ext cx="0" cy="3047685"/>
              </a:xfrm>
              <a:prstGeom prst="line">
                <a:avLst/>
              </a:prstGeom>
              <a:ln w="47625">
                <a:solidFill>
                  <a:srgbClr val="A40000"/>
                </a:solidFill>
              </a:ln>
            </p:spPr>
            <p:style>
              <a:lnRef idx="1">
                <a:schemeClr val="accent1"/>
              </a:lnRef>
              <a:fillRef idx="0">
                <a:schemeClr val="accent1"/>
              </a:fillRef>
              <a:effectRef idx="0">
                <a:schemeClr val="accent1"/>
              </a:effectRef>
              <a:fontRef idx="minor">
                <a:schemeClr val="tx1"/>
              </a:fontRef>
            </p:style>
          </p:cxnSp>
        </p:grpSp>
      </p:grpSp>
      <p:grpSp>
        <p:nvGrpSpPr>
          <p:cNvPr id="10" name="Group 9"/>
          <p:cNvGrpSpPr/>
          <p:nvPr/>
        </p:nvGrpSpPr>
        <p:grpSpPr>
          <a:xfrm rot="16200000" flipH="1">
            <a:off x="4082802" y="2467303"/>
            <a:ext cx="80666" cy="7810502"/>
            <a:chOff x="8407945" y="1201309"/>
            <a:chExt cx="72009" cy="3047689"/>
          </a:xfrm>
        </p:grpSpPr>
        <p:cxnSp>
          <p:nvCxnSpPr>
            <p:cNvPr id="11" name="Straight Connector 10"/>
            <p:cNvCxnSpPr/>
            <p:nvPr/>
          </p:nvCxnSpPr>
          <p:spPr>
            <a:xfrm flipV="1">
              <a:off x="8479954" y="1201313"/>
              <a:ext cx="0" cy="3047685"/>
            </a:xfrm>
            <a:prstGeom prst="line">
              <a:avLst/>
            </a:prstGeom>
            <a:ln w="47625">
              <a:solidFill>
                <a:srgbClr val="1E5C1E"/>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8407945" y="1201309"/>
              <a:ext cx="38371" cy="3047689"/>
              <a:chOff x="8422061" y="1201312"/>
              <a:chExt cx="38371" cy="3047689"/>
            </a:xfrm>
          </p:grpSpPr>
          <p:cxnSp>
            <p:nvCxnSpPr>
              <p:cNvPr id="13" name="Straight Connector 12"/>
              <p:cNvCxnSpPr/>
              <p:nvPr/>
            </p:nvCxnSpPr>
            <p:spPr>
              <a:xfrm flipV="1">
                <a:off x="8460432" y="1201316"/>
                <a:ext cx="0" cy="30476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8422061" y="1201312"/>
                <a:ext cx="0" cy="3047685"/>
              </a:xfrm>
              <a:prstGeom prst="line">
                <a:avLst/>
              </a:prstGeom>
              <a:ln w="47625">
                <a:solidFill>
                  <a:srgbClr val="A40000"/>
                </a:solidFill>
              </a:ln>
            </p:spPr>
            <p:style>
              <a:lnRef idx="1">
                <a:schemeClr val="accent1"/>
              </a:lnRef>
              <a:fillRef idx="0">
                <a:schemeClr val="accent1"/>
              </a:fillRef>
              <a:effectRef idx="0">
                <a:schemeClr val="accent1"/>
              </a:effectRef>
              <a:fontRef idx="minor">
                <a:schemeClr val="tx1"/>
              </a:fontRef>
            </p:style>
          </p:cxnSp>
        </p:grpSp>
      </p:grpSp>
      <p:sp>
        <p:nvSpPr>
          <p:cNvPr id="15" name="Title 1"/>
          <p:cNvSpPr>
            <a:spLocks noGrp="1"/>
          </p:cNvSpPr>
          <p:nvPr>
            <p:ph type="ctrTitle"/>
          </p:nvPr>
        </p:nvSpPr>
        <p:spPr>
          <a:xfrm>
            <a:off x="10074" y="116632"/>
            <a:ext cx="8487167" cy="1470025"/>
          </a:xfrm>
        </p:spPr>
        <p:txBody>
          <a:bodyPr>
            <a:normAutofit/>
          </a:bodyPr>
          <a:lstStyle/>
          <a:p>
            <a:r>
              <a:rPr lang="en-GB" b="1" u="sng" dirty="0">
                <a:solidFill>
                  <a:srgbClr val="002060"/>
                </a:solidFill>
              </a:rPr>
              <a:t>After Results</a:t>
            </a:r>
            <a:br>
              <a:rPr lang="en-GB" dirty="0">
                <a:solidFill>
                  <a:srgbClr val="002060"/>
                </a:solidFill>
              </a:rPr>
            </a:br>
            <a:endParaRPr lang="en-GB" b="1" dirty="0">
              <a:solidFill>
                <a:srgbClr val="002060"/>
              </a:solidFill>
            </a:endParaRPr>
          </a:p>
        </p:txBody>
      </p:sp>
      <p:sp>
        <p:nvSpPr>
          <p:cNvPr id="2" name="Rectangle 1"/>
          <p:cNvSpPr/>
          <p:nvPr/>
        </p:nvSpPr>
        <p:spPr>
          <a:xfrm>
            <a:off x="179515" y="908720"/>
            <a:ext cx="8535312" cy="5786199"/>
          </a:xfrm>
          <a:prstGeom prst="rect">
            <a:avLst/>
          </a:prstGeom>
        </p:spPr>
        <p:txBody>
          <a:bodyPr wrap="square">
            <a:spAutoFit/>
          </a:bodyPr>
          <a:lstStyle/>
          <a:p>
            <a:pPr marL="457200" indent="-457200">
              <a:buFont typeface="Arial" pitchFamily="34" charset="0"/>
              <a:buChar char="•"/>
            </a:pPr>
            <a:r>
              <a:rPr lang="en-GB" sz="2600" dirty="0">
                <a:solidFill>
                  <a:srgbClr val="002060"/>
                </a:solidFill>
                <a:latin typeface="Arial" panose="020B0604020202020204" pitchFamily="34" charset="0"/>
                <a:cs typeface="Arial" panose="020B0604020202020204" pitchFamily="34" charset="0"/>
              </a:rPr>
              <a:t>May meet Primary School Principal</a:t>
            </a:r>
          </a:p>
          <a:p>
            <a:pPr marL="457200" indent="-457200">
              <a:buFont typeface="Arial" pitchFamily="34" charset="0"/>
              <a:buChar char="•"/>
            </a:pPr>
            <a:r>
              <a:rPr lang="en-GB" sz="2600" dirty="0">
                <a:solidFill>
                  <a:srgbClr val="002060"/>
                </a:solidFill>
                <a:latin typeface="Arial" panose="020B0604020202020204" pitchFamily="34" charset="0"/>
                <a:cs typeface="Arial" panose="020B0604020202020204" pitchFamily="34" charset="0"/>
              </a:rPr>
              <a:t>Complete Transfer Application</a:t>
            </a:r>
          </a:p>
          <a:p>
            <a:pPr marL="457200" indent="-457200">
              <a:buFont typeface="Arial" pitchFamily="34" charset="0"/>
              <a:buChar char="•"/>
            </a:pPr>
            <a:r>
              <a:rPr lang="en-GB" sz="2600" dirty="0">
                <a:solidFill>
                  <a:srgbClr val="002060"/>
                </a:solidFill>
                <a:latin typeface="Arial" panose="020B0604020202020204" pitchFamily="34" charset="0"/>
                <a:cs typeface="Arial" panose="020B0604020202020204" pitchFamily="34" charset="0"/>
              </a:rPr>
              <a:t>Attach Special Circumstances/Provision if applicable</a:t>
            </a:r>
          </a:p>
          <a:p>
            <a:pPr marL="457200" indent="-457200">
              <a:buFont typeface="Arial" pitchFamily="34" charset="0"/>
              <a:buChar char="•"/>
            </a:pPr>
            <a:r>
              <a:rPr lang="en-GB" sz="2600" dirty="0">
                <a:solidFill>
                  <a:srgbClr val="002060"/>
                </a:solidFill>
                <a:latin typeface="Arial" panose="020B0604020202020204" pitchFamily="34" charset="0"/>
                <a:cs typeface="Arial" panose="020B0604020202020204" pitchFamily="34" charset="0"/>
              </a:rPr>
              <a:t>Apply to Coleraine Grammar School</a:t>
            </a:r>
          </a:p>
          <a:p>
            <a:pPr marL="457200" indent="-457200">
              <a:buFont typeface="Arial" pitchFamily="34" charset="0"/>
              <a:buChar char="•"/>
            </a:pPr>
            <a:r>
              <a:rPr lang="en-GB" sz="2600" dirty="0">
                <a:solidFill>
                  <a:srgbClr val="002060"/>
                </a:solidFill>
                <a:latin typeface="Arial" panose="020B0604020202020204" pitchFamily="34" charset="0"/>
                <a:cs typeface="Arial" panose="020B0604020202020204" pitchFamily="34" charset="0"/>
              </a:rPr>
              <a:t>September 2015 		</a:t>
            </a:r>
            <a:r>
              <a:rPr lang="en-GB" sz="2600" dirty="0">
                <a:solidFill>
                  <a:schemeClr val="accent3">
                    <a:lumMod val="50000"/>
                  </a:schemeClr>
                </a:solidFill>
                <a:latin typeface="Arial" panose="020B0604020202020204" pitchFamily="34" charset="0"/>
                <a:cs typeface="Arial" panose="020B0604020202020204" pitchFamily="34" charset="0"/>
              </a:rPr>
              <a:t>92</a:t>
            </a:r>
          </a:p>
          <a:p>
            <a:pPr marL="457200" indent="-457200">
              <a:buFont typeface="Arial" pitchFamily="34" charset="0"/>
              <a:buChar char="•"/>
            </a:pPr>
            <a:r>
              <a:rPr lang="en-GB" sz="2600" dirty="0">
                <a:solidFill>
                  <a:srgbClr val="002060"/>
                </a:solidFill>
                <a:latin typeface="Arial" panose="020B0604020202020204" pitchFamily="34" charset="0"/>
                <a:cs typeface="Arial" panose="020B0604020202020204" pitchFamily="34" charset="0"/>
              </a:rPr>
              <a:t>September 2016 		</a:t>
            </a:r>
            <a:r>
              <a:rPr lang="en-GB" sz="2600" dirty="0">
                <a:solidFill>
                  <a:schemeClr val="accent3">
                    <a:lumMod val="50000"/>
                  </a:schemeClr>
                </a:solidFill>
                <a:latin typeface="Arial" panose="020B0604020202020204" pitchFamily="34" charset="0"/>
                <a:cs typeface="Arial" panose="020B0604020202020204" pitchFamily="34" charset="0"/>
              </a:rPr>
              <a:t>94</a:t>
            </a:r>
          </a:p>
          <a:p>
            <a:pPr marL="457200" indent="-457200">
              <a:buFont typeface="Arial" pitchFamily="34" charset="0"/>
              <a:buChar char="•"/>
            </a:pPr>
            <a:r>
              <a:rPr lang="en-GB" sz="2600" dirty="0">
                <a:solidFill>
                  <a:srgbClr val="002060"/>
                </a:solidFill>
                <a:latin typeface="Arial" panose="020B0604020202020204" pitchFamily="34" charset="0"/>
                <a:cs typeface="Arial" panose="020B0604020202020204" pitchFamily="34" charset="0"/>
              </a:rPr>
              <a:t>September 2017 		</a:t>
            </a:r>
            <a:r>
              <a:rPr lang="en-GB" sz="2600" dirty="0">
                <a:solidFill>
                  <a:schemeClr val="accent3">
                    <a:lumMod val="50000"/>
                  </a:schemeClr>
                </a:solidFill>
                <a:latin typeface="Arial" panose="020B0604020202020204" pitchFamily="34" charset="0"/>
                <a:cs typeface="Arial" panose="020B0604020202020204" pitchFamily="34" charset="0"/>
              </a:rPr>
              <a:t>86</a:t>
            </a:r>
          </a:p>
          <a:p>
            <a:pPr marL="457200" indent="-457200">
              <a:buFont typeface="Arial" pitchFamily="34" charset="0"/>
              <a:buChar char="•"/>
            </a:pPr>
            <a:r>
              <a:rPr lang="en-GB" sz="2600" dirty="0">
                <a:solidFill>
                  <a:srgbClr val="002060"/>
                </a:solidFill>
                <a:latin typeface="Arial" panose="020B0604020202020204" pitchFamily="34" charset="0"/>
                <a:cs typeface="Arial" panose="020B0604020202020204" pitchFamily="34" charset="0"/>
              </a:rPr>
              <a:t>September 2018 		</a:t>
            </a:r>
            <a:r>
              <a:rPr lang="en-GB" sz="2600" dirty="0">
                <a:solidFill>
                  <a:schemeClr val="accent3">
                    <a:lumMod val="50000"/>
                  </a:schemeClr>
                </a:solidFill>
                <a:latin typeface="Arial" panose="020B0604020202020204" pitchFamily="34" charset="0"/>
                <a:cs typeface="Arial" panose="020B0604020202020204" pitchFamily="34" charset="0"/>
              </a:rPr>
              <a:t>90</a:t>
            </a:r>
          </a:p>
          <a:p>
            <a:pPr marL="457200" indent="-457200">
              <a:buFont typeface="Arial" pitchFamily="34" charset="0"/>
              <a:buChar char="•"/>
            </a:pPr>
            <a:r>
              <a:rPr lang="en-GB" sz="2600" dirty="0">
                <a:solidFill>
                  <a:srgbClr val="002060"/>
                </a:solidFill>
                <a:latin typeface="Arial" panose="020B0604020202020204" pitchFamily="34" charset="0"/>
                <a:cs typeface="Arial" panose="020B0604020202020204" pitchFamily="34" charset="0"/>
              </a:rPr>
              <a:t>September 2019   		</a:t>
            </a:r>
            <a:r>
              <a:rPr lang="en-GB" sz="2600" dirty="0">
                <a:solidFill>
                  <a:srgbClr val="007434"/>
                </a:solidFill>
                <a:latin typeface="Arial" panose="020B0604020202020204" pitchFamily="34" charset="0"/>
                <a:cs typeface="Arial" panose="020B0604020202020204" pitchFamily="34" charset="0"/>
              </a:rPr>
              <a:t>90</a:t>
            </a:r>
          </a:p>
          <a:p>
            <a:pPr marL="457200" indent="-457200">
              <a:buFont typeface="Arial" pitchFamily="34" charset="0"/>
              <a:buChar char="•"/>
            </a:pPr>
            <a:r>
              <a:rPr lang="en-GB" sz="2600" dirty="0">
                <a:solidFill>
                  <a:schemeClr val="tx2">
                    <a:lumMod val="50000"/>
                  </a:schemeClr>
                </a:solidFill>
                <a:latin typeface="Arial" panose="020B0604020202020204" pitchFamily="34" charset="0"/>
                <a:cs typeface="Arial" panose="020B0604020202020204" pitchFamily="34" charset="0"/>
              </a:rPr>
              <a:t>September 2020</a:t>
            </a:r>
            <a:r>
              <a:rPr lang="en-GB" sz="2600" dirty="0">
                <a:solidFill>
                  <a:srgbClr val="007434"/>
                </a:solidFill>
                <a:latin typeface="Arial" panose="020B0604020202020204" pitchFamily="34" charset="0"/>
                <a:cs typeface="Arial" panose="020B0604020202020204" pitchFamily="34" charset="0"/>
              </a:rPr>
              <a:t>		91</a:t>
            </a:r>
          </a:p>
          <a:p>
            <a:pPr marL="457200" indent="-457200">
              <a:buFont typeface="Arial" pitchFamily="34" charset="0"/>
              <a:buChar char="•"/>
            </a:pPr>
            <a:r>
              <a:rPr lang="en-GB" sz="2600" dirty="0">
                <a:solidFill>
                  <a:schemeClr val="tx2"/>
                </a:solidFill>
                <a:latin typeface="Arial" panose="020B0604020202020204" pitchFamily="34" charset="0"/>
                <a:cs typeface="Arial" panose="020B0604020202020204" pitchFamily="34" charset="0"/>
              </a:rPr>
              <a:t>September 2021</a:t>
            </a:r>
            <a:r>
              <a:rPr lang="en-GB" sz="2600" dirty="0">
                <a:solidFill>
                  <a:srgbClr val="007434"/>
                </a:solidFill>
                <a:latin typeface="Arial" panose="020B0604020202020204" pitchFamily="34" charset="0"/>
                <a:cs typeface="Arial" panose="020B0604020202020204" pitchFamily="34" charset="0"/>
              </a:rPr>
              <a:t>	no academic selection</a:t>
            </a:r>
          </a:p>
          <a:p>
            <a:pPr marL="457200" indent="-457200">
              <a:buFont typeface="Arial" pitchFamily="34" charset="0"/>
              <a:buChar char="•"/>
            </a:pPr>
            <a:r>
              <a:rPr lang="en-GB" sz="2600" dirty="0">
                <a:solidFill>
                  <a:srgbClr val="007434"/>
                </a:solidFill>
                <a:latin typeface="Arial" panose="020B0604020202020204" pitchFamily="34" charset="0"/>
                <a:cs typeface="Arial" panose="020B0604020202020204" pitchFamily="34" charset="0"/>
              </a:rPr>
              <a:t>September 2022		86</a:t>
            </a:r>
          </a:p>
          <a:p>
            <a:pPr marL="457200" indent="-457200">
              <a:buFont typeface="Arial" pitchFamily="34" charset="0"/>
              <a:buChar char="•"/>
            </a:pPr>
            <a:r>
              <a:rPr lang="en-GB" sz="2600" dirty="0">
                <a:solidFill>
                  <a:srgbClr val="007434"/>
                </a:solidFill>
                <a:latin typeface="Arial" panose="020B0604020202020204" pitchFamily="34" charset="0"/>
                <a:cs typeface="Arial" panose="020B0604020202020204" pitchFamily="34" charset="0"/>
              </a:rPr>
              <a:t>September 2023		87</a:t>
            </a:r>
          </a:p>
          <a:p>
            <a:pPr marL="457200" indent="-457200">
              <a:buFont typeface="Arial" pitchFamily="34" charset="0"/>
              <a:buChar char="•"/>
            </a:pPr>
            <a:endParaRPr lang="en-GB" sz="3200" dirty="0"/>
          </a:p>
        </p:txBody>
      </p:sp>
    </p:spTree>
    <p:extLst>
      <p:ext uri="{BB962C8B-B14F-4D97-AF65-F5344CB8AC3E}">
        <p14:creationId xmlns:p14="http://schemas.microsoft.com/office/powerpoint/2010/main" val="1561704730"/>
      </p:ext>
    </p:extLst>
  </p:cSld>
  <p:clrMapOvr>
    <a:masterClrMapping/>
  </p:clrMapOvr>
  <mc:AlternateContent xmlns:mc="http://schemas.openxmlformats.org/markup-compatibility/2006" xmlns:p14="http://schemas.microsoft.com/office/powerpoint/2010/main">
    <mc:Choice Requires="p14">
      <p:transition spd="slow" p14:dur="2000" advTm="42303"/>
    </mc:Choice>
    <mc:Fallback xmlns="">
      <p:transition spd="slow" advTm="42303"/>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lum bright="70000" contrast="-70000"/>
            <a:extLst>
              <a:ext uri="{28A0092B-C50C-407E-A947-70E740481C1C}">
                <a14:useLocalDpi xmlns:a14="http://schemas.microsoft.com/office/drawing/2010/main" val="0"/>
              </a:ext>
            </a:extLst>
          </a:blip>
          <a:srcRect b="62037"/>
          <a:stretch/>
        </p:blipFill>
        <p:spPr bwMode="auto">
          <a:xfrm>
            <a:off x="-124802" y="20641"/>
            <a:ext cx="925252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439" y="5659383"/>
            <a:ext cx="789604" cy="1004385"/>
          </a:xfrm>
          <a:prstGeom prst="rect">
            <a:avLst/>
          </a:prstGeom>
        </p:spPr>
      </p:pic>
      <p:grpSp>
        <p:nvGrpSpPr>
          <p:cNvPr id="5" name="Group 4"/>
          <p:cNvGrpSpPr/>
          <p:nvPr/>
        </p:nvGrpSpPr>
        <p:grpSpPr>
          <a:xfrm>
            <a:off x="8786835" y="260649"/>
            <a:ext cx="72009" cy="5337978"/>
            <a:chOff x="8407945" y="1201309"/>
            <a:chExt cx="72009" cy="3047689"/>
          </a:xfrm>
        </p:grpSpPr>
        <p:cxnSp>
          <p:nvCxnSpPr>
            <p:cNvPr id="6" name="Straight Connector 5"/>
            <p:cNvCxnSpPr/>
            <p:nvPr/>
          </p:nvCxnSpPr>
          <p:spPr>
            <a:xfrm flipV="1">
              <a:off x="8479954" y="1201313"/>
              <a:ext cx="0" cy="3047685"/>
            </a:xfrm>
            <a:prstGeom prst="line">
              <a:avLst/>
            </a:prstGeom>
            <a:ln w="47625">
              <a:solidFill>
                <a:srgbClr val="1E5C1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8407945" y="1201309"/>
              <a:ext cx="38371" cy="3047689"/>
              <a:chOff x="8422061" y="1201312"/>
              <a:chExt cx="38371" cy="3047689"/>
            </a:xfrm>
          </p:grpSpPr>
          <p:cxnSp>
            <p:nvCxnSpPr>
              <p:cNvPr id="8" name="Straight Connector 7"/>
              <p:cNvCxnSpPr/>
              <p:nvPr/>
            </p:nvCxnSpPr>
            <p:spPr>
              <a:xfrm flipV="1">
                <a:off x="8460432" y="1201316"/>
                <a:ext cx="0" cy="30476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8422061" y="1201312"/>
                <a:ext cx="0" cy="3047685"/>
              </a:xfrm>
              <a:prstGeom prst="line">
                <a:avLst/>
              </a:prstGeom>
              <a:ln w="47625">
                <a:solidFill>
                  <a:srgbClr val="A40000"/>
                </a:solidFill>
              </a:ln>
            </p:spPr>
            <p:style>
              <a:lnRef idx="1">
                <a:schemeClr val="accent1"/>
              </a:lnRef>
              <a:fillRef idx="0">
                <a:schemeClr val="accent1"/>
              </a:fillRef>
              <a:effectRef idx="0">
                <a:schemeClr val="accent1"/>
              </a:effectRef>
              <a:fontRef idx="minor">
                <a:schemeClr val="tx1"/>
              </a:fontRef>
            </p:style>
          </p:cxnSp>
        </p:grpSp>
      </p:grpSp>
      <p:grpSp>
        <p:nvGrpSpPr>
          <p:cNvPr id="10" name="Group 9"/>
          <p:cNvGrpSpPr/>
          <p:nvPr/>
        </p:nvGrpSpPr>
        <p:grpSpPr>
          <a:xfrm rot="16200000" flipH="1">
            <a:off x="4082802" y="2467303"/>
            <a:ext cx="80666" cy="7810502"/>
            <a:chOff x="8407945" y="1201309"/>
            <a:chExt cx="72009" cy="3047689"/>
          </a:xfrm>
        </p:grpSpPr>
        <p:cxnSp>
          <p:nvCxnSpPr>
            <p:cNvPr id="11" name="Straight Connector 10"/>
            <p:cNvCxnSpPr/>
            <p:nvPr/>
          </p:nvCxnSpPr>
          <p:spPr>
            <a:xfrm flipV="1">
              <a:off x="8479954" y="1201313"/>
              <a:ext cx="0" cy="3047685"/>
            </a:xfrm>
            <a:prstGeom prst="line">
              <a:avLst/>
            </a:prstGeom>
            <a:ln w="47625">
              <a:solidFill>
                <a:srgbClr val="1E5C1E"/>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8407945" y="1201309"/>
              <a:ext cx="38371" cy="3047689"/>
              <a:chOff x="8422061" y="1201312"/>
              <a:chExt cx="38371" cy="3047689"/>
            </a:xfrm>
          </p:grpSpPr>
          <p:cxnSp>
            <p:nvCxnSpPr>
              <p:cNvPr id="13" name="Straight Connector 12"/>
              <p:cNvCxnSpPr/>
              <p:nvPr/>
            </p:nvCxnSpPr>
            <p:spPr>
              <a:xfrm flipV="1">
                <a:off x="8460432" y="1201316"/>
                <a:ext cx="0" cy="30476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8422061" y="1201312"/>
                <a:ext cx="0" cy="3047685"/>
              </a:xfrm>
              <a:prstGeom prst="line">
                <a:avLst/>
              </a:prstGeom>
              <a:ln w="47625">
                <a:solidFill>
                  <a:srgbClr val="A40000"/>
                </a:solidFill>
              </a:ln>
            </p:spPr>
            <p:style>
              <a:lnRef idx="1">
                <a:schemeClr val="accent1"/>
              </a:lnRef>
              <a:fillRef idx="0">
                <a:schemeClr val="accent1"/>
              </a:fillRef>
              <a:effectRef idx="0">
                <a:schemeClr val="accent1"/>
              </a:effectRef>
              <a:fontRef idx="minor">
                <a:schemeClr val="tx1"/>
              </a:fontRef>
            </p:style>
          </p:cxnSp>
        </p:grpSp>
      </p:grpSp>
      <p:sp>
        <p:nvSpPr>
          <p:cNvPr id="15" name="Title 1"/>
          <p:cNvSpPr>
            <a:spLocks noGrp="1"/>
          </p:cNvSpPr>
          <p:nvPr>
            <p:ph type="ctrTitle"/>
          </p:nvPr>
        </p:nvSpPr>
        <p:spPr>
          <a:xfrm>
            <a:off x="10074" y="116632"/>
            <a:ext cx="8487167" cy="1470025"/>
          </a:xfrm>
        </p:spPr>
        <p:txBody>
          <a:bodyPr>
            <a:normAutofit/>
          </a:bodyPr>
          <a:lstStyle/>
          <a:p>
            <a:r>
              <a:rPr lang="en-GB" b="1" u="sng" dirty="0">
                <a:solidFill>
                  <a:srgbClr val="002060"/>
                </a:solidFill>
              </a:rPr>
              <a:t>Summary</a:t>
            </a:r>
            <a:br>
              <a:rPr lang="en-GB" b="1" u="sng" dirty="0"/>
            </a:br>
            <a:endParaRPr lang="en-GB" b="1" dirty="0">
              <a:solidFill>
                <a:srgbClr val="002060"/>
              </a:solidFill>
            </a:endParaRPr>
          </a:p>
        </p:txBody>
      </p:sp>
      <p:sp>
        <p:nvSpPr>
          <p:cNvPr id="2" name="Rectangle 1"/>
          <p:cNvSpPr/>
          <p:nvPr/>
        </p:nvSpPr>
        <p:spPr>
          <a:xfrm>
            <a:off x="0" y="1155645"/>
            <a:ext cx="8714825" cy="4524315"/>
          </a:xfrm>
          <a:prstGeom prst="rect">
            <a:avLst/>
          </a:prstGeom>
        </p:spPr>
        <p:txBody>
          <a:bodyPr wrap="square">
            <a:spAutoFit/>
          </a:bodyPr>
          <a:lstStyle/>
          <a:p>
            <a:pPr marL="457200" indent="-457200">
              <a:buFont typeface="Arial" pitchFamily="34" charset="0"/>
              <a:buChar char="•"/>
            </a:pPr>
            <a:r>
              <a:rPr lang="en-GB" sz="3600" dirty="0">
                <a:solidFill>
                  <a:srgbClr val="002060"/>
                </a:solidFill>
                <a:latin typeface="Arial" panose="020B0604020202020204" pitchFamily="34" charset="0"/>
                <a:cs typeface="Arial" panose="020B0604020202020204" pitchFamily="34" charset="0"/>
              </a:rPr>
              <a:t>156 places allocated by SEAG score</a:t>
            </a:r>
          </a:p>
          <a:p>
            <a:pPr marL="457200" indent="-457200">
              <a:buFont typeface="Arial" pitchFamily="34" charset="0"/>
              <a:buChar char="•"/>
            </a:pPr>
            <a:r>
              <a:rPr lang="en-GB" sz="3600" dirty="0">
                <a:solidFill>
                  <a:srgbClr val="002060"/>
                </a:solidFill>
                <a:latin typeface="Arial" panose="020B0604020202020204" pitchFamily="34" charset="0"/>
                <a:cs typeface="Arial" panose="020B0604020202020204" pitchFamily="34" charset="0"/>
              </a:rPr>
              <a:t>Special Circumstances/Provision</a:t>
            </a:r>
          </a:p>
          <a:p>
            <a:pPr marL="457200" indent="-457200">
              <a:buFont typeface="Arial" pitchFamily="34" charset="0"/>
              <a:buChar char="•"/>
            </a:pPr>
            <a:r>
              <a:rPr lang="en-GB" sz="3600" dirty="0">
                <a:solidFill>
                  <a:srgbClr val="002060"/>
                </a:solidFill>
                <a:latin typeface="Arial" panose="020B0604020202020204" pitchFamily="34" charset="0"/>
                <a:cs typeface="Arial" panose="020B0604020202020204" pitchFamily="34" charset="0"/>
              </a:rPr>
              <a:t>Criteria for tie at 156</a:t>
            </a:r>
            <a:r>
              <a:rPr lang="en-GB" sz="3600" baseline="30000" dirty="0">
                <a:solidFill>
                  <a:srgbClr val="002060"/>
                </a:solidFill>
                <a:latin typeface="Arial" panose="020B0604020202020204" pitchFamily="34" charset="0"/>
                <a:cs typeface="Arial" panose="020B0604020202020204" pitchFamily="34" charset="0"/>
              </a:rPr>
              <a:t>th</a:t>
            </a:r>
            <a:r>
              <a:rPr lang="en-GB" sz="3600" dirty="0">
                <a:solidFill>
                  <a:srgbClr val="002060"/>
                </a:solidFill>
                <a:latin typeface="Arial" panose="020B0604020202020204" pitchFamily="34" charset="0"/>
                <a:cs typeface="Arial" panose="020B0604020202020204" pitchFamily="34" charset="0"/>
              </a:rPr>
              <a:t> place</a:t>
            </a:r>
          </a:p>
          <a:p>
            <a:pPr marL="457200" indent="-457200">
              <a:buFont typeface="Arial" pitchFamily="34" charset="0"/>
              <a:buChar char="•"/>
            </a:pPr>
            <a:r>
              <a:rPr lang="en-GB" sz="3600" b="1" dirty="0">
                <a:solidFill>
                  <a:srgbClr val="002060"/>
                </a:solidFill>
                <a:latin typeface="Arial" panose="020B0604020202020204" pitchFamily="34" charset="0"/>
                <a:cs typeface="Arial" panose="020B0604020202020204" pitchFamily="34" charset="0"/>
              </a:rPr>
              <a:t>Results: 27</a:t>
            </a:r>
            <a:r>
              <a:rPr lang="en-GB" sz="3600" b="1" baseline="30000" dirty="0">
                <a:solidFill>
                  <a:srgbClr val="002060"/>
                </a:solidFill>
                <a:latin typeface="Arial" panose="020B0604020202020204" pitchFamily="34" charset="0"/>
                <a:cs typeface="Arial" panose="020B0604020202020204" pitchFamily="34" charset="0"/>
              </a:rPr>
              <a:t>th</a:t>
            </a:r>
            <a:r>
              <a:rPr lang="en-GB" sz="3600" dirty="0">
                <a:solidFill>
                  <a:srgbClr val="002060"/>
                </a:solidFill>
                <a:latin typeface="Arial" panose="020B0604020202020204" pitchFamily="34" charset="0"/>
                <a:cs typeface="Arial" panose="020B0604020202020204" pitchFamily="34" charset="0"/>
              </a:rPr>
              <a:t>  January 2024</a:t>
            </a:r>
          </a:p>
          <a:p>
            <a:pPr marL="457200" indent="-457200">
              <a:buFont typeface="Arial" pitchFamily="34" charset="0"/>
              <a:buChar char="•"/>
            </a:pPr>
            <a:r>
              <a:rPr lang="en-GB" sz="3600" dirty="0">
                <a:solidFill>
                  <a:srgbClr val="002060"/>
                </a:solidFill>
                <a:latin typeface="Arial" panose="020B0604020202020204" pitchFamily="34" charset="0"/>
                <a:cs typeface="Arial" panose="020B0604020202020204" pitchFamily="34" charset="0"/>
              </a:rPr>
              <a:t>Complete Transfer Application for CGS</a:t>
            </a:r>
          </a:p>
          <a:p>
            <a:pPr marL="571500" lvl="0" indent="-571500">
              <a:buFont typeface="Arial" pitchFamily="34" charset="0"/>
              <a:buChar char="•"/>
            </a:pPr>
            <a:r>
              <a:rPr lang="en-GB" sz="3600" dirty="0">
                <a:solidFill>
                  <a:srgbClr val="002060"/>
                </a:solidFill>
                <a:latin typeface="Arial" panose="020B0604020202020204" pitchFamily="34" charset="0"/>
                <a:cs typeface="Arial" panose="020B0604020202020204" pitchFamily="34" charset="0"/>
              </a:rPr>
              <a:t>Any queries at all please contact</a:t>
            </a:r>
          </a:p>
          <a:p>
            <a:pPr lvl="0" algn="ctr"/>
            <a:r>
              <a:rPr lang="en-GB" sz="3600" b="1" i="1" dirty="0">
                <a:solidFill>
                  <a:srgbClr val="002060"/>
                </a:solidFill>
                <a:latin typeface="Arial" panose="020B0604020202020204" pitchFamily="34" charset="0"/>
                <a:cs typeface="Arial" panose="020B0604020202020204" pitchFamily="34" charset="0"/>
                <a:hlinkClick r:id="rId5"/>
              </a:rPr>
              <a:t>info@colerainegrammar.com</a:t>
            </a:r>
            <a:endParaRPr lang="en-GB" sz="3600" b="1" i="1" dirty="0">
              <a:solidFill>
                <a:srgbClr val="002060"/>
              </a:solidFill>
              <a:latin typeface="Arial" panose="020B0604020202020204" pitchFamily="34" charset="0"/>
              <a:cs typeface="Arial" panose="020B0604020202020204" pitchFamily="34" charset="0"/>
            </a:endParaRPr>
          </a:p>
          <a:p>
            <a:pPr lvl="0" algn="ctr"/>
            <a:r>
              <a:rPr lang="en-GB" sz="3600" b="1" i="1" dirty="0">
                <a:solidFill>
                  <a:srgbClr val="002060"/>
                </a:solidFill>
                <a:latin typeface="Arial" panose="020B0604020202020204" pitchFamily="34" charset="0"/>
                <a:cs typeface="Arial" panose="020B0604020202020204" pitchFamily="34" charset="0"/>
              </a:rPr>
              <a:t> </a:t>
            </a:r>
            <a:r>
              <a:rPr lang="en-GB" sz="3600" dirty="0">
                <a:solidFill>
                  <a:srgbClr val="002060"/>
                </a:solidFill>
                <a:latin typeface="Arial" panose="020B0604020202020204" pitchFamily="34" charset="0"/>
                <a:cs typeface="Arial" panose="020B0604020202020204" pitchFamily="34" charset="0"/>
              </a:rPr>
              <a:t>or</a:t>
            </a:r>
            <a:r>
              <a:rPr lang="en-GB" sz="3600" b="1" i="1" dirty="0">
                <a:solidFill>
                  <a:srgbClr val="002060"/>
                </a:solidFill>
                <a:latin typeface="Arial" panose="020B0604020202020204" pitchFamily="34" charset="0"/>
                <a:cs typeface="Arial" panose="020B0604020202020204" pitchFamily="34" charset="0"/>
              </a:rPr>
              <a:t> 028 7034 4331</a:t>
            </a:r>
            <a:endParaRPr lang="en-GB" sz="36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0862031"/>
      </p:ext>
    </p:extLst>
  </p:cSld>
  <p:clrMapOvr>
    <a:masterClrMapping/>
  </p:clrMapOvr>
  <mc:AlternateContent xmlns:mc="http://schemas.openxmlformats.org/markup-compatibility/2006" xmlns:p14="http://schemas.microsoft.com/office/powerpoint/2010/main">
    <mc:Choice Requires="p14">
      <p:transition spd="slow" p14:dur="2000" advTm="29464"/>
    </mc:Choice>
    <mc:Fallback xmlns="">
      <p:transition spd="slow" advTm="29464"/>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rotWithShape="1">
          <a:blip r:embed="rId3" cstate="print">
            <a:lum bright="70000" contrast="-70000"/>
            <a:extLst>
              <a:ext uri="{28A0092B-C50C-407E-A947-70E740481C1C}">
                <a14:useLocalDpi xmlns:a14="http://schemas.microsoft.com/office/drawing/2010/main" val="0"/>
              </a:ext>
            </a:extLst>
          </a:blip>
          <a:srcRect b="62037"/>
          <a:stretch/>
        </p:blipFill>
        <p:spPr bwMode="auto">
          <a:xfrm>
            <a:off x="-178463" y="0"/>
            <a:ext cx="925252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67544" y="1114592"/>
            <a:ext cx="8424936" cy="769441"/>
          </a:xfrm>
          <a:prstGeom prst="rect">
            <a:avLst/>
          </a:prstGeom>
        </p:spPr>
        <p:txBody>
          <a:bodyPr wrap="square">
            <a:spAutoFit/>
          </a:bodyPr>
          <a:lstStyle/>
          <a:p>
            <a:pPr algn="ctr"/>
            <a:r>
              <a:rPr lang="en-GB" sz="4400" b="1" dirty="0">
                <a:solidFill>
                  <a:srgbClr val="002060"/>
                </a:solidFill>
              </a:rPr>
              <a:t>Coleraine Grammar School</a:t>
            </a:r>
            <a:endParaRPr lang="en-GB" sz="4400" dirty="0"/>
          </a:p>
        </p:txBody>
      </p:sp>
      <p:sp>
        <p:nvSpPr>
          <p:cNvPr id="3" name="Rectangle 2">
            <a:extLst>
              <a:ext uri="{FF2B5EF4-FFF2-40B4-BE49-F238E27FC236}">
                <a16:creationId xmlns:a16="http://schemas.microsoft.com/office/drawing/2014/main" id="{F49E17B2-6D90-4EC6-92ED-A77740CB8E46}"/>
              </a:ext>
            </a:extLst>
          </p:cNvPr>
          <p:cNvSpPr/>
          <p:nvPr/>
        </p:nvSpPr>
        <p:spPr>
          <a:xfrm>
            <a:off x="0" y="2204864"/>
            <a:ext cx="8892480" cy="4955203"/>
          </a:xfrm>
          <a:prstGeom prst="rect">
            <a:avLst/>
          </a:prstGeom>
        </p:spPr>
        <p:txBody>
          <a:bodyPr wrap="square">
            <a:spAutoFit/>
          </a:bodyPr>
          <a:lstStyle/>
          <a:p>
            <a:pPr marL="457200" indent="-457200">
              <a:buFont typeface="Arial" pitchFamily="34" charset="0"/>
              <a:buChar char="•"/>
            </a:pPr>
            <a:r>
              <a:rPr lang="en-GB" sz="4000" b="1" dirty="0">
                <a:solidFill>
                  <a:srgbClr val="002060"/>
                </a:solidFill>
                <a:latin typeface="Arial" panose="020B0604020202020204" pitchFamily="34" charset="0"/>
                <a:cs typeface="Arial" panose="020B0604020202020204" pitchFamily="34" charset="0"/>
              </a:rPr>
              <a:t>Open Nights: 24</a:t>
            </a:r>
            <a:r>
              <a:rPr lang="en-GB" sz="4000" baseline="30000" dirty="0">
                <a:solidFill>
                  <a:srgbClr val="002060"/>
                </a:solidFill>
                <a:latin typeface="Arial" panose="020B0604020202020204" pitchFamily="34" charset="0"/>
                <a:cs typeface="Arial" panose="020B0604020202020204" pitchFamily="34" charset="0"/>
              </a:rPr>
              <a:t>th</a:t>
            </a:r>
            <a:r>
              <a:rPr lang="en-GB" sz="4000" dirty="0">
                <a:solidFill>
                  <a:srgbClr val="002060"/>
                </a:solidFill>
                <a:latin typeface="Arial" panose="020B0604020202020204" pitchFamily="34" charset="0"/>
                <a:cs typeface="Arial" panose="020B0604020202020204" pitchFamily="34" charset="0"/>
              </a:rPr>
              <a:t> (P6) &amp; 25</a:t>
            </a:r>
            <a:r>
              <a:rPr lang="en-GB" sz="4000" baseline="30000" dirty="0">
                <a:solidFill>
                  <a:srgbClr val="002060"/>
                </a:solidFill>
                <a:latin typeface="Arial" panose="020B0604020202020204" pitchFamily="34" charset="0"/>
                <a:cs typeface="Arial" panose="020B0604020202020204" pitchFamily="34" charset="0"/>
              </a:rPr>
              <a:t>th</a:t>
            </a:r>
            <a:r>
              <a:rPr lang="en-GB" sz="4000" dirty="0">
                <a:solidFill>
                  <a:srgbClr val="002060"/>
                </a:solidFill>
                <a:latin typeface="Arial" panose="020B0604020202020204" pitchFamily="34" charset="0"/>
                <a:cs typeface="Arial" panose="020B0604020202020204" pitchFamily="34" charset="0"/>
              </a:rPr>
              <a:t> (P7) January here at Castlerock Road.</a:t>
            </a:r>
          </a:p>
          <a:p>
            <a:pPr marL="457200" indent="-457200">
              <a:buFont typeface="Arial" pitchFamily="34" charset="0"/>
              <a:buChar char="•"/>
            </a:pPr>
            <a:r>
              <a:rPr lang="en-GB" sz="4000" dirty="0">
                <a:solidFill>
                  <a:srgbClr val="002060"/>
                </a:solidFill>
                <a:latin typeface="Arial" panose="020B0604020202020204" pitchFamily="34" charset="0"/>
                <a:cs typeface="Arial" panose="020B0604020202020204" pitchFamily="34" charset="0"/>
              </a:rPr>
              <a:t>Further information will be published in January at </a:t>
            </a:r>
            <a:r>
              <a:rPr lang="en-GB" sz="4000" dirty="0">
                <a:solidFill>
                  <a:srgbClr val="002060"/>
                </a:solidFill>
                <a:latin typeface="Arial" panose="020B0604020202020204" pitchFamily="34" charset="0"/>
                <a:cs typeface="Arial" panose="020B0604020202020204" pitchFamily="34" charset="0"/>
                <a:hlinkClick r:id="rId4"/>
              </a:rPr>
              <a:t>www.colerainegrammar.com</a:t>
            </a:r>
            <a:endParaRPr lang="en-GB" sz="4000" dirty="0">
              <a:solidFill>
                <a:srgbClr val="002060"/>
              </a:solidFill>
              <a:latin typeface="Arial" panose="020B0604020202020204" pitchFamily="34" charset="0"/>
              <a:cs typeface="Arial" panose="020B0604020202020204" pitchFamily="34" charset="0"/>
            </a:endParaRPr>
          </a:p>
          <a:p>
            <a:r>
              <a:rPr lang="en-GB" sz="4000" dirty="0">
                <a:solidFill>
                  <a:srgbClr val="002060"/>
                </a:solidFill>
                <a:latin typeface="Arial" panose="020B0604020202020204" pitchFamily="34" charset="0"/>
                <a:cs typeface="Arial" panose="020B0604020202020204" pitchFamily="34" charset="0"/>
              </a:rPr>
              <a:t>    and</a:t>
            </a:r>
          </a:p>
          <a:p>
            <a:pPr marL="457200" indent="-457200">
              <a:buFont typeface="Arial" pitchFamily="34" charset="0"/>
              <a:buChar char="•"/>
            </a:pPr>
            <a:r>
              <a:rPr lang="en-GB" sz="4000" dirty="0">
                <a:solidFill>
                  <a:srgbClr val="002060"/>
                </a:solidFill>
                <a:latin typeface="Arial" panose="020B0604020202020204" pitchFamily="34" charset="0"/>
                <a:cs typeface="Arial" panose="020B0604020202020204" pitchFamily="34" charset="0"/>
              </a:rPr>
              <a:t>CGS Facebook in January 2024</a:t>
            </a:r>
          </a:p>
          <a:p>
            <a:pPr marL="457200" indent="-457200">
              <a:buFont typeface="Arial" pitchFamily="34" charset="0"/>
              <a:buChar char="•"/>
            </a:pPr>
            <a:endParaRPr lang="en-GB" dirty="0">
              <a:solidFill>
                <a:srgbClr val="002060"/>
              </a:solidFill>
            </a:endParaRPr>
          </a:p>
          <a:p>
            <a:pPr marL="457200" indent="-457200">
              <a:buFont typeface="Arial" pitchFamily="34" charset="0"/>
              <a:buChar char="•"/>
            </a:pPr>
            <a:endParaRPr lang="en-GB" dirty="0">
              <a:solidFill>
                <a:srgbClr val="002060"/>
              </a:solidFill>
            </a:endParaRPr>
          </a:p>
        </p:txBody>
      </p:sp>
    </p:spTree>
    <p:extLst>
      <p:ext uri="{BB962C8B-B14F-4D97-AF65-F5344CB8AC3E}">
        <p14:creationId xmlns:p14="http://schemas.microsoft.com/office/powerpoint/2010/main" val="248323503"/>
      </p:ext>
    </p:extLst>
  </p:cSld>
  <p:clrMapOvr>
    <a:masterClrMapping/>
  </p:clrMapOvr>
  <mc:AlternateContent xmlns:mc="http://schemas.openxmlformats.org/markup-compatibility/2006" xmlns:p14="http://schemas.microsoft.com/office/powerpoint/2010/main">
    <mc:Choice Requires="p14">
      <p:transition spd="slow" p14:dur="2000" advTm="20550"/>
    </mc:Choice>
    <mc:Fallback xmlns="">
      <p:transition spd="slow" advTm="2055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06663-B49B-4032-9CCC-571E9B071F29}"/>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3733EEE0-0281-4E56-8496-C75F479AFC5A}"/>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984108F5-4EFF-4903-B269-B1F778F315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3306630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uilding with cars parked in front&#10;&#10;Description automatically generated with low confidence">
            <a:extLst>
              <a:ext uri="{FF2B5EF4-FFF2-40B4-BE49-F238E27FC236}">
                <a16:creationId xmlns:a16="http://schemas.microsoft.com/office/drawing/2014/main" id="{1C5621D2-A842-48D0-BD79-8E07EB9B74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3607735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ss, outdoor&#10;&#10;Description automatically generated">
            <a:extLst>
              <a:ext uri="{FF2B5EF4-FFF2-40B4-BE49-F238E27FC236}">
                <a16:creationId xmlns:a16="http://schemas.microsoft.com/office/drawing/2014/main" id="{C9A0A1D7-D1ED-4919-9DBD-24302A53ED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20775667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ree, road, outdoor, street&#10;&#10;Description automatically generated">
            <a:extLst>
              <a:ext uri="{FF2B5EF4-FFF2-40B4-BE49-F238E27FC236}">
                <a16:creationId xmlns:a16="http://schemas.microsoft.com/office/drawing/2014/main" id="{5D61587E-9CE4-4EFE-8B6B-7A73E64BF8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21263962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lum bright="70000" contrast="-70000"/>
            <a:extLst>
              <a:ext uri="{28A0092B-C50C-407E-A947-70E740481C1C}">
                <a14:useLocalDpi xmlns:a14="http://schemas.microsoft.com/office/drawing/2010/main" val="0"/>
              </a:ext>
            </a:extLst>
          </a:blip>
          <a:srcRect b="62037"/>
          <a:stretch/>
        </p:blipFill>
        <p:spPr bwMode="auto">
          <a:xfrm>
            <a:off x="-15766" y="0"/>
            <a:ext cx="925252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439" y="5659383"/>
            <a:ext cx="789604" cy="1004385"/>
          </a:xfrm>
          <a:prstGeom prst="rect">
            <a:avLst/>
          </a:prstGeom>
        </p:spPr>
      </p:pic>
      <p:grpSp>
        <p:nvGrpSpPr>
          <p:cNvPr id="5" name="Group 4"/>
          <p:cNvGrpSpPr/>
          <p:nvPr/>
        </p:nvGrpSpPr>
        <p:grpSpPr>
          <a:xfrm>
            <a:off x="8786835" y="260649"/>
            <a:ext cx="72009" cy="5337978"/>
            <a:chOff x="8407945" y="1201309"/>
            <a:chExt cx="72009" cy="3047689"/>
          </a:xfrm>
        </p:grpSpPr>
        <p:cxnSp>
          <p:nvCxnSpPr>
            <p:cNvPr id="6" name="Straight Connector 5"/>
            <p:cNvCxnSpPr/>
            <p:nvPr/>
          </p:nvCxnSpPr>
          <p:spPr>
            <a:xfrm flipV="1">
              <a:off x="8479954" y="1201313"/>
              <a:ext cx="0" cy="3047685"/>
            </a:xfrm>
            <a:prstGeom prst="line">
              <a:avLst/>
            </a:prstGeom>
            <a:ln w="47625">
              <a:solidFill>
                <a:srgbClr val="1E5C1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8407945" y="1201309"/>
              <a:ext cx="38371" cy="3047689"/>
              <a:chOff x="8422061" y="1201312"/>
              <a:chExt cx="38371" cy="3047689"/>
            </a:xfrm>
          </p:grpSpPr>
          <p:cxnSp>
            <p:nvCxnSpPr>
              <p:cNvPr id="8" name="Straight Connector 7"/>
              <p:cNvCxnSpPr/>
              <p:nvPr/>
            </p:nvCxnSpPr>
            <p:spPr>
              <a:xfrm flipV="1">
                <a:off x="8460432" y="1201316"/>
                <a:ext cx="0" cy="30476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8422061" y="1201312"/>
                <a:ext cx="0" cy="3047685"/>
              </a:xfrm>
              <a:prstGeom prst="line">
                <a:avLst/>
              </a:prstGeom>
              <a:ln w="47625">
                <a:solidFill>
                  <a:srgbClr val="A40000"/>
                </a:solidFill>
              </a:ln>
            </p:spPr>
            <p:style>
              <a:lnRef idx="1">
                <a:schemeClr val="accent1"/>
              </a:lnRef>
              <a:fillRef idx="0">
                <a:schemeClr val="accent1"/>
              </a:fillRef>
              <a:effectRef idx="0">
                <a:schemeClr val="accent1"/>
              </a:effectRef>
              <a:fontRef idx="minor">
                <a:schemeClr val="tx1"/>
              </a:fontRef>
            </p:style>
          </p:cxnSp>
        </p:grpSp>
      </p:grpSp>
      <p:grpSp>
        <p:nvGrpSpPr>
          <p:cNvPr id="10" name="Group 9"/>
          <p:cNvGrpSpPr/>
          <p:nvPr/>
        </p:nvGrpSpPr>
        <p:grpSpPr>
          <a:xfrm rot="16200000" flipH="1">
            <a:off x="4082802" y="2467303"/>
            <a:ext cx="80666" cy="7810502"/>
            <a:chOff x="8407945" y="1201309"/>
            <a:chExt cx="72009" cy="3047689"/>
          </a:xfrm>
        </p:grpSpPr>
        <p:cxnSp>
          <p:nvCxnSpPr>
            <p:cNvPr id="11" name="Straight Connector 10"/>
            <p:cNvCxnSpPr/>
            <p:nvPr/>
          </p:nvCxnSpPr>
          <p:spPr>
            <a:xfrm flipV="1">
              <a:off x="8479954" y="1201313"/>
              <a:ext cx="0" cy="3047685"/>
            </a:xfrm>
            <a:prstGeom prst="line">
              <a:avLst/>
            </a:prstGeom>
            <a:ln w="47625">
              <a:solidFill>
                <a:srgbClr val="1E5C1E"/>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8407945" y="1201309"/>
              <a:ext cx="38371" cy="3047689"/>
              <a:chOff x="8422061" y="1201312"/>
              <a:chExt cx="38371" cy="3047689"/>
            </a:xfrm>
          </p:grpSpPr>
          <p:cxnSp>
            <p:nvCxnSpPr>
              <p:cNvPr id="13" name="Straight Connector 12"/>
              <p:cNvCxnSpPr/>
              <p:nvPr/>
            </p:nvCxnSpPr>
            <p:spPr>
              <a:xfrm flipV="1">
                <a:off x="8460432" y="1201316"/>
                <a:ext cx="0" cy="30476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8422061" y="1201312"/>
                <a:ext cx="0" cy="3047685"/>
              </a:xfrm>
              <a:prstGeom prst="line">
                <a:avLst/>
              </a:prstGeom>
              <a:ln w="47625">
                <a:solidFill>
                  <a:srgbClr val="A40000"/>
                </a:solidFill>
              </a:ln>
            </p:spPr>
            <p:style>
              <a:lnRef idx="1">
                <a:schemeClr val="accent1"/>
              </a:lnRef>
              <a:fillRef idx="0">
                <a:schemeClr val="accent1"/>
              </a:fillRef>
              <a:effectRef idx="0">
                <a:schemeClr val="accent1"/>
              </a:effectRef>
              <a:fontRef idx="minor">
                <a:schemeClr val="tx1"/>
              </a:fontRef>
            </p:style>
          </p:cxnSp>
        </p:grpSp>
      </p:grpSp>
      <p:sp>
        <p:nvSpPr>
          <p:cNvPr id="3" name="Rectangle 2"/>
          <p:cNvSpPr/>
          <p:nvPr/>
        </p:nvSpPr>
        <p:spPr>
          <a:xfrm>
            <a:off x="2286000" y="1674674"/>
            <a:ext cx="4572000" cy="400110"/>
          </a:xfrm>
          <a:prstGeom prst="rect">
            <a:avLst/>
          </a:prstGeom>
        </p:spPr>
        <p:txBody>
          <a:bodyPr>
            <a:spAutoFit/>
          </a:bodyPr>
          <a:lstStyle/>
          <a:p>
            <a:pPr lvl="1"/>
            <a:endParaRPr lang="en-GB" sz="2000" dirty="0"/>
          </a:p>
        </p:txBody>
      </p:sp>
      <p:sp>
        <p:nvSpPr>
          <p:cNvPr id="2" name="Rectangle 1"/>
          <p:cNvSpPr/>
          <p:nvPr/>
        </p:nvSpPr>
        <p:spPr>
          <a:xfrm>
            <a:off x="193172" y="987000"/>
            <a:ext cx="8521651" cy="4724370"/>
          </a:xfrm>
          <a:prstGeom prst="rect">
            <a:avLst/>
          </a:prstGeom>
        </p:spPr>
        <p:txBody>
          <a:bodyPr wrap="square">
            <a:spAutoFit/>
          </a:bodyPr>
          <a:lstStyle/>
          <a:p>
            <a:pPr lvl="1" algn="ctr"/>
            <a:r>
              <a:rPr lang="en-GB" sz="4300" b="1" dirty="0">
                <a:solidFill>
                  <a:srgbClr val="002060"/>
                </a:solidFill>
                <a:latin typeface="Arial" panose="020B0604020202020204" pitchFamily="34" charset="0"/>
                <a:cs typeface="Arial" panose="020B0604020202020204" pitchFamily="34" charset="0"/>
              </a:rPr>
              <a:t>We look forward to welcoming you back  to </a:t>
            </a:r>
          </a:p>
          <a:p>
            <a:pPr lvl="1" algn="ctr"/>
            <a:r>
              <a:rPr lang="en-GB" sz="4300" b="1" dirty="0">
                <a:solidFill>
                  <a:srgbClr val="002060"/>
                </a:solidFill>
                <a:latin typeface="Arial" panose="020B0604020202020204" pitchFamily="34" charset="0"/>
                <a:cs typeface="Arial" panose="020B0604020202020204" pitchFamily="34" charset="0"/>
              </a:rPr>
              <a:t>Coleraine Grammar School Castlerock Road Campus</a:t>
            </a:r>
          </a:p>
          <a:p>
            <a:pPr lvl="1" algn="ctr"/>
            <a:r>
              <a:rPr lang="en-GB" sz="4300" b="1" dirty="0">
                <a:solidFill>
                  <a:srgbClr val="007434"/>
                </a:solidFill>
                <a:latin typeface="Arial" panose="020B0604020202020204" pitchFamily="34" charset="0"/>
                <a:cs typeface="Arial" panose="020B0604020202020204" pitchFamily="34" charset="0"/>
              </a:rPr>
              <a:t>SEAG Examination </a:t>
            </a:r>
          </a:p>
          <a:p>
            <a:pPr lvl="1" algn="ctr"/>
            <a:r>
              <a:rPr lang="en-GB" sz="4300" b="1" dirty="0">
                <a:solidFill>
                  <a:srgbClr val="002060"/>
                </a:solidFill>
                <a:latin typeface="Arial" panose="020B0604020202020204" pitchFamily="34" charset="0"/>
                <a:cs typeface="Arial" panose="020B0604020202020204" pitchFamily="34" charset="0"/>
              </a:rPr>
              <a:t>on </a:t>
            </a:r>
          </a:p>
          <a:p>
            <a:pPr lvl="1" algn="ctr"/>
            <a:r>
              <a:rPr lang="en-GB" sz="4300" b="1" dirty="0">
                <a:solidFill>
                  <a:srgbClr val="FF0000"/>
                </a:solidFill>
                <a:latin typeface="Arial" panose="020B0604020202020204" pitchFamily="34" charset="0"/>
                <a:cs typeface="Arial" panose="020B0604020202020204" pitchFamily="34" charset="0"/>
              </a:rPr>
              <a:t>Saturday 11</a:t>
            </a:r>
            <a:r>
              <a:rPr lang="en-GB" sz="4300" b="1" baseline="30000" dirty="0">
                <a:solidFill>
                  <a:srgbClr val="FF0000"/>
                </a:solidFill>
                <a:latin typeface="Arial" panose="020B0604020202020204" pitchFamily="34" charset="0"/>
                <a:cs typeface="Arial" panose="020B0604020202020204" pitchFamily="34" charset="0"/>
              </a:rPr>
              <a:t>th</a:t>
            </a:r>
            <a:r>
              <a:rPr lang="en-GB" sz="4300" b="1" dirty="0">
                <a:solidFill>
                  <a:srgbClr val="FF0000"/>
                </a:solidFill>
                <a:latin typeface="Arial" panose="020B0604020202020204" pitchFamily="34" charset="0"/>
                <a:cs typeface="Arial" panose="020B0604020202020204" pitchFamily="34" charset="0"/>
              </a:rPr>
              <a:t> November 2023</a:t>
            </a:r>
          </a:p>
        </p:txBody>
      </p:sp>
    </p:spTree>
    <p:extLst>
      <p:ext uri="{BB962C8B-B14F-4D97-AF65-F5344CB8AC3E}">
        <p14:creationId xmlns:p14="http://schemas.microsoft.com/office/powerpoint/2010/main" val="2145499429"/>
      </p:ext>
    </p:extLst>
  </p:cSld>
  <p:clrMapOvr>
    <a:masterClrMapping/>
  </p:clrMapOvr>
  <mc:AlternateContent xmlns:mc="http://schemas.openxmlformats.org/markup-compatibility/2006" xmlns:p14="http://schemas.microsoft.com/office/powerpoint/2010/main">
    <mc:Choice Requires="p14">
      <p:transition spd="slow" p14:dur="2000" advTm="46215"/>
    </mc:Choice>
    <mc:Fallback xmlns="">
      <p:transition spd="slow" advTm="4621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ED1BE29-C7FE-AC8B-23B9-D27C0FCAE809}"/>
              </a:ext>
            </a:extLst>
          </p:cNvPr>
          <p:cNvGraphicFramePr>
            <a:graphicFrameLocks noGrp="1"/>
          </p:cNvGraphicFramePr>
          <p:nvPr>
            <p:ph idx="1"/>
            <p:extLst>
              <p:ext uri="{D42A27DB-BD31-4B8C-83A1-F6EECF244321}">
                <p14:modId xmlns:p14="http://schemas.microsoft.com/office/powerpoint/2010/main" val="3829031435"/>
              </p:ext>
            </p:extLst>
          </p:nvPr>
        </p:nvGraphicFramePr>
        <p:xfrm>
          <a:off x="179512" y="332656"/>
          <a:ext cx="8712968" cy="6264696"/>
        </p:xfrm>
        <a:graphic>
          <a:graphicData uri="http://schemas.openxmlformats.org/drawingml/2006/table">
            <a:tbl>
              <a:tblPr firstRow="1" firstCol="1" bandRow="1">
                <a:tableStyleId>{5C22544A-7EE6-4342-B048-85BDC9FD1C3A}</a:tableStyleId>
              </a:tblPr>
              <a:tblGrid>
                <a:gridCol w="6048672">
                  <a:extLst>
                    <a:ext uri="{9D8B030D-6E8A-4147-A177-3AD203B41FA5}">
                      <a16:colId xmlns:a16="http://schemas.microsoft.com/office/drawing/2014/main" val="2045964374"/>
                    </a:ext>
                  </a:extLst>
                </a:gridCol>
                <a:gridCol w="2664296">
                  <a:extLst>
                    <a:ext uri="{9D8B030D-6E8A-4147-A177-3AD203B41FA5}">
                      <a16:colId xmlns:a16="http://schemas.microsoft.com/office/drawing/2014/main" val="2759622985"/>
                    </a:ext>
                  </a:extLst>
                </a:gridCol>
              </a:tblGrid>
              <a:tr h="522058">
                <a:tc>
                  <a:txBody>
                    <a:bodyPr/>
                    <a:lstStyle/>
                    <a:p>
                      <a:pPr>
                        <a:lnSpc>
                          <a:spcPct val="107000"/>
                        </a:lnSpc>
                      </a:pPr>
                      <a:r>
                        <a:rPr lang="en-GB" sz="2400">
                          <a:effectLst/>
                          <a:latin typeface="Arial" panose="020B0604020202020204" pitchFamily="34" charset="0"/>
                          <a:cs typeface="Arial" panose="020B0604020202020204" pitchFamily="34" charset="0"/>
                        </a:rPr>
                        <a:t>School</a:t>
                      </a:r>
                      <a:endParaRPr lang="en-GB"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pPr>
                      <a:r>
                        <a:rPr lang="en-GB" sz="2400">
                          <a:effectLst/>
                          <a:latin typeface="Arial" panose="020B0604020202020204" pitchFamily="34" charset="0"/>
                          <a:cs typeface="Arial" panose="020B0604020202020204" pitchFamily="34" charset="0"/>
                        </a:rPr>
                        <a:t>Location</a:t>
                      </a:r>
                      <a:endParaRPr lang="en-GB"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234965720"/>
                  </a:ext>
                </a:extLst>
              </a:tr>
              <a:tr h="522058">
                <a:tc>
                  <a:txBody>
                    <a:bodyPr/>
                    <a:lstStyle/>
                    <a:p>
                      <a:pPr>
                        <a:lnSpc>
                          <a:spcPct val="107000"/>
                        </a:lnSpc>
                      </a:pPr>
                      <a:r>
                        <a:rPr lang="en-GB" sz="2400" dirty="0">
                          <a:effectLst/>
                          <a:latin typeface="Arial" panose="020B0604020202020204" pitchFamily="34" charset="0"/>
                          <a:cs typeface="Arial" panose="020B0604020202020204" pitchFamily="34" charset="0"/>
                        </a:rPr>
                        <a:t>Ballysally Primary School</a:t>
                      </a: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pPr>
                      <a:r>
                        <a:rPr lang="en-GB" sz="2400" dirty="0">
                          <a:effectLst/>
                          <a:latin typeface="Arial" panose="020B0604020202020204" pitchFamily="34" charset="0"/>
                          <a:cs typeface="Arial" panose="020B0604020202020204" pitchFamily="34" charset="0"/>
                        </a:rPr>
                        <a:t>Humphreys Hall</a:t>
                      </a: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477275255"/>
                  </a:ext>
                </a:extLst>
              </a:tr>
              <a:tr h="522058">
                <a:tc>
                  <a:txBody>
                    <a:bodyPr/>
                    <a:lstStyle/>
                    <a:p>
                      <a:pPr>
                        <a:lnSpc>
                          <a:spcPct val="107000"/>
                        </a:lnSpc>
                      </a:pPr>
                      <a:r>
                        <a:rPr lang="en-GB" sz="2400">
                          <a:effectLst/>
                          <a:latin typeface="Arial" panose="020B0604020202020204" pitchFamily="34" charset="0"/>
                          <a:cs typeface="Arial" panose="020B0604020202020204" pitchFamily="34" charset="0"/>
                        </a:rPr>
                        <a:t>DH Christie Memorial Primary School</a:t>
                      </a:r>
                      <a:endParaRPr lang="en-GB"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2400" dirty="0">
                          <a:effectLst/>
                          <a:latin typeface="Arial" panose="020B0604020202020204" pitchFamily="34" charset="0"/>
                          <a:cs typeface="Arial" panose="020B0604020202020204" pitchFamily="34" charset="0"/>
                        </a:rPr>
                        <a:t>Humphreys Hall</a:t>
                      </a: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718421287"/>
                  </a:ext>
                </a:extLst>
              </a:tr>
              <a:tr h="522058">
                <a:tc>
                  <a:txBody>
                    <a:bodyPr/>
                    <a:lstStyle/>
                    <a:p>
                      <a:pPr>
                        <a:lnSpc>
                          <a:spcPct val="107000"/>
                        </a:lnSpc>
                      </a:pPr>
                      <a:r>
                        <a:rPr lang="en-GB" sz="2400">
                          <a:effectLst/>
                          <a:latin typeface="Arial" panose="020B0604020202020204" pitchFamily="34" charset="0"/>
                          <a:cs typeface="Arial" panose="020B0604020202020204" pitchFamily="34" charset="0"/>
                        </a:rPr>
                        <a:t>Harpurs Hill Primary School</a:t>
                      </a:r>
                      <a:endParaRPr lang="en-GB"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2400" dirty="0">
                          <a:effectLst/>
                          <a:latin typeface="Arial" panose="020B0604020202020204" pitchFamily="34" charset="0"/>
                          <a:cs typeface="Arial" panose="020B0604020202020204" pitchFamily="34" charset="0"/>
                        </a:rPr>
                        <a:t>Humphreys Hall</a:t>
                      </a: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56733751"/>
                  </a:ext>
                </a:extLst>
              </a:tr>
              <a:tr h="522058">
                <a:tc>
                  <a:txBody>
                    <a:bodyPr/>
                    <a:lstStyle/>
                    <a:p>
                      <a:pPr>
                        <a:lnSpc>
                          <a:spcPct val="107000"/>
                        </a:lnSpc>
                      </a:pPr>
                      <a:r>
                        <a:rPr lang="en-GB" sz="2400">
                          <a:effectLst/>
                          <a:latin typeface="Arial" panose="020B0604020202020204" pitchFamily="34" charset="0"/>
                          <a:cs typeface="Arial" panose="020B0604020202020204" pitchFamily="34" charset="0"/>
                        </a:rPr>
                        <a:t>Hezlett Primary School</a:t>
                      </a:r>
                      <a:endParaRPr lang="en-GB"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2400" dirty="0">
                          <a:effectLst/>
                          <a:latin typeface="Arial" panose="020B0604020202020204" pitchFamily="34" charset="0"/>
                          <a:cs typeface="Arial" panose="020B0604020202020204" pitchFamily="34" charset="0"/>
                        </a:rPr>
                        <a:t>Humphreys Hall</a:t>
                      </a: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624625957"/>
                  </a:ext>
                </a:extLst>
              </a:tr>
              <a:tr h="522058">
                <a:tc>
                  <a:txBody>
                    <a:bodyPr/>
                    <a:lstStyle/>
                    <a:p>
                      <a:pPr>
                        <a:lnSpc>
                          <a:spcPct val="107000"/>
                        </a:lnSpc>
                      </a:pPr>
                      <a:r>
                        <a:rPr lang="en-GB" sz="2400">
                          <a:effectLst/>
                          <a:latin typeface="Arial" panose="020B0604020202020204" pitchFamily="34" charset="0"/>
                          <a:cs typeface="Arial" panose="020B0604020202020204" pitchFamily="34" charset="0"/>
                        </a:rPr>
                        <a:t>Irish Society's Primary School</a:t>
                      </a:r>
                      <a:endParaRPr lang="en-GB"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2400" dirty="0">
                          <a:effectLst/>
                          <a:latin typeface="Arial" panose="020B0604020202020204" pitchFamily="34" charset="0"/>
                          <a:cs typeface="Arial" panose="020B0604020202020204" pitchFamily="34" charset="0"/>
                        </a:rPr>
                        <a:t>Humphreys Hall</a:t>
                      </a: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23504146"/>
                  </a:ext>
                </a:extLst>
              </a:tr>
              <a:tr h="522058">
                <a:tc>
                  <a:txBody>
                    <a:bodyPr/>
                    <a:lstStyle/>
                    <a:p>
                      <a:pPr>
                        <a:lnSpc>
                          <a:spcPct val="107000"/>
                        </a:lnSpc>
                      </a:pPr>
                      <a:r>
                        <a:rPr lang="en-GB" sz="2400">
                          <a:effectLst/>
                          <a:latin typeface="Arial" panose="020B0604020202020204" pitchFamily="34" charset="0"/>
                          <a:cs typeface="Arial" panose="020B0604020202020204" pitchFamily="34" charset="0"/>
                        </a:rPr>
                        <a:t>Killowen Primary School</a:t>
                      </a:r>
                      <a:endParaRPr lang="en-GB"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2400" dirty="0">
                          <a:effectLst/>
                          <a:latin typeface="Arial" panose="020B0604020202020204" pitchFamily="34" charset="0"/>
                          <a:cs typeface="Arial" panose="020B0604020202020204" pitchFamily="34" charset="0"/>
                        </a:rPr>
                        <a:t>Humphreys Hall</a:t>
                      </a: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4228294966"/>
                  </a:ext>
                </a:extLst>
              </a:tr>
              <a:tr h="522058">
                <a:tc>
                  <a:txBody>
                    <a:bodyPr/>
                    <a:lstStyle/>
                    <a:p>
                      <a:pPr>
                        <a:lnSpc>
                          <a:spcPct val="107000"/>
                        </a:lnSpc>
                      </a:pPr>
                      <a:r>
                        <a:rPr lang="en-GB" sz="2400">
                          <a:effectLst/>
                          <a:latin typeface="Arial" panose="020B0604020202020204" pitchFamily="34" charset="0"/>
                          <a:cs typeface="Arial" panose="020B0604020202020204" pitchFamily="34" charset="0"/>
                        </a:rPr>
                        <a:t>Macosquin Primary School</a:t>
                      </a:r>
                      <a:endParaRPr lang="en-GB"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2400" dirty="0">
                          <a:effectLst/>
                          <a:latin typeface="Arial" panose="020B0604020202020204" pitchFamily="34" charset="0"/>
                          <a:cs typeface="Arial" panose="020B0604020202020204" pitchFamily="34" charset="0"/>
                        </a:rPr>
                        <a:t>Humphreys Hall</a:t>
                      </a: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348393572"/>
                  </a:ext>
                </a:extLst>
              </a:tr>
              <a:tr h="522058">
                <a:tc>
                  <a:txBody>
                    <a:bodyPr/>
                    <a:lstStyle/>
                    <a:p>
                      <a:pPr>
                        <a:lnSpc>
                          <a:spcPct val="107000"/>
                        </a:lnSpc>
                      </a:pPr>
                      <a:r>
                        <a:rPr lang="en-GB" sz="2400">
                          <a:effectLst/>
                          <a:latin typeface="Arial" panose="020B0604020202020204" pitchFamily="34" charset="0"/>
                          <a:cs typeface="Arial" panose="020B0604020202020204" pitchFamily="34" charset="0"/>
                        </a:rPr>
                        <a:t>Mill Strand Integrated School &amp; Nursery</a:t>
                      </a:r>
                      <a:endParaRPr lang="en-GB"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2400" dirty="0">
                          <a:effectLst/>
                          <a:latin typeface="Arial" panose="020B0604020202020204" pitchFamily="34" charset="0"/>
                          <a:cs typeface="Arial" panose="020B0604020202020204" pitchFamily="34" charset="0"/>
                        </a:rPr>
                        <a:t>Humphreys Hall</a:t>
                      </a: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481707217"/>
                  </a:ext>
                </a:extLst>
              </a:tr>
              <a:tr h="522058">
                <a:tc>
                  <a:txBody>
                    <a:bodyPr/>
                    <a:lstStyle/>
                    <a:p>
                      <a:pPr>
                        <a:lnSpc>
                          <a:spcPct val="107000"/>
                        </a:lnSpc>
                      </a:pPr>
                      <a:r>
                        <a:rPr lang="en-GB" sz="2400">
                          <a:effectLst/>
                          <a:latin typeface="Arial" panose="020B0604020202020204" pitchFamily="34" charset="0"/>
                          <a:cs typeface="Arial" panose="020B0604020202020204" pitchFamily="34" charset="0"/>
                        </a:rPr>
                        <a:t>Millburn Primary School</a:t>
                      </a:r>
                      <a:endParaRPr lang="en-GB"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pPr>
                      <a:r>
                        <a:rPr lang="en-GB" sz="2400" dirty="0">
                          <a:effectLst/>
                          <a:latin typeface="Arial" panose="020B0604020202020204" pitchFamily="34" charset="0"/>
                          <a:cs typeface="Arial" panose="020B0604020202020204" pitchFamily="34" charset="0"/>
                        </a:rPr>
                        <a:t>Templeton</a:t>
                      </a: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011459228"/>
                  </a:ext>
                </a:extLst>
              </a:tr>
              <a:tr h="522058">
                <a:tc>
                  <a:txBody>
                    <a:bodyPr/>
                    <a:lstStyle/>
                    <a:p>
                      <a:pPr>
                        <a:lnSpc>
                          <a:spcPct val="107000"/>
                        </a:lnSpc>
                      </a:pPr>
                      <a:r>
                        <a:rPr lang="en-GB" sz="2400">
                          <a:effectLst/>
                          <a:latin typeface="Arial" panose="020B0604020202020204" pitchFamily="34" charset="0"/>
                          <a:cs typeface="Arial" panose="020B0604020202020204" pitchFamily="34" charset="0"/>
                        </a:rPr>
                        <a:t>Portrush Primary School</a:t>
                      </a:r>
                      <a:endParaRPr lang="en-GB"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2400" dirty="0">
                          <a:effectLst/>
                          <a:latin typeface="Arial" panose="020B0604020202020204" pitchFamily="34" charset="0"/>
                          <a:cs typeface="Arial" panose="020B0604020202020204" pitchFamily="34" charset="0"/>
                        </a:rPr>
                        <a:t>Templeton</a:t>
                      </a: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710636790"/>
                  </a:ext>
                </a:extLst>
              </a:tr>
              <a:tr h="522058">
                <a:tc>
                  <a:txBody>
                    <a:bodyPr/>
                    <a:lstStyle/>
                    <a:p>
                      <a:pPr>
                        <a:lnSpc>
                          <a:spcPct val="107000"/>
                        </a:lnSpc>
                      </a:pPr>
                      <a:r>
                        <a:rPr lang="en-GB" sz="2400">
                          <a:effectLst/>
                          <a:latin typeface="Arial" panose="020B0604020202020204" pitchFamily="34" charset="0"/>
                          <a:cs typeface="Arial" panose="020B0604020202020204" pitchFamily="34" charset="0"/>
                        </a:rPr>
                        <a:t>Portstewart Primary School</a:t>
                      </a:r>
                      <a:endParaRPr lang="en-GB"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2400" dirty="0">
                          <a:effectLst/>
                          <a:latin typeface="Arial" panose="020B0604020202020204" pitchFamily="34" charset="0"/>
                          <a:cs typeface="Arial" panose="020B0604020202020204" pitchFamily="34" charset="0"/>
                        </a:rPr>
                        <a:t>Templeton</a:t>
                      </a: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546317631"/>
                  </a:ext>
                </a:extLst>
              </a:tr>
            </a:tbl>
          </a:graphicData>
        </a:graphic>
      </p:graphicFrame>
    </p:spTree>
    <p:extLst>
      <p:ext uri="{BB962C8B-B14F-4D97-AF65-F5344CB8AC3E}">
        <p14:creationId xmlns:p14="http://schemas.microsoft.com/office/powerpoint/2010/main" val="1723900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15A1C-6A54-1C06-9F0E-CF4A8BEE9B72}"/>
              </a:ext>
            </a:extLst>
          </p:cNvPr>
          <p:cNvSpPr>
            <a:spLocks noGrp="1"/>
          </p:cNvSpPr>
          <p:nvPr>
            <p:ph type="title"/>
          </p:nvPr>
        </p:nvSpPr>
        <p:spPr>
          <a:xfrm>
            <a:off x="457200" y="274638"/>
            <a:ext cx="8229600" cy="457199"/>
          </a:xfrm>
        </p:spPr>
        <p:txBody>
          <a:bodyPr>
            <a:normAutofit fontScale="90000"/>
          </a:bodyPr>
          <a:lstStyle/>
          <a:p>
            <a:r>
              <a:rPr lang="en-GB" u="sng" dirty="0"/>
              <a:t>Seating Plan for Humphreys Hall</a:t>
            </a:r>
            <a:br>
              <a:rPr lang="en-GB" u="sng" dirty="0"/>
            </a:br>
            <a:r>
              <a:rPr lang="en-GB" sz="2200" u="sng" dirty="0"/>
              <a:t>Row 1 - closest to stage in the Humphreys Hall</a:t>
            </a:r>
          </a:p>
        </p:txBody>
      </p:sp>
      <p:pic>
        <p:nvPicPr>
          <p:cNvPr id="12" name="Content Placeholder 11">
            <a:extLst>
              <a:ext uri="{FF2B5EF4-FFF2-40B4-BE49-F238E27FC236}">
                <a16:creationId xmlns:a16="http://schemas.microsoft.com/office/drawing/2014/main" id="{190C4E85-7E8C-EAEB-C7C0-5D70ADED9873}"/>
              </a:ext>
            </a:extLst>
          </p:cNvPr>
          <p:cNvPicPr>
            <a:picLocks noGrp="1" noChangeAspect="1"/>
          </p:cNvPicPr>
          <p:nvPr>
            <p:ph idx="1"/>
          </p:nvPr>
        </p:nvPicPr>
        <p:blipFill rotWithShape="1">
          <a:blip r:embed="rId3"/>
          <a:srcRect l="37471" t="21316" r="37471" b="26182"/>
          <a:stretch/>
        </p:blipFill>
        <p:spPr>
          <a:xfrm>
            <a:off x="1187624" y="1052736"/>
            <a:ext cx="6768752" cy="5500897"/>
          </a:xfrm>
        </p:spPr>
      </p:pic>
    </p:spTree>
    <p:extLst>
      <p:ext uri="{BB962C8B-B14F-4D97-AF65-F5344CB8AC3E}">
        <p14:creationId xmlns:p14="http://schemas.microsoft.com/office/powerpoint/2010/main" val="823773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8379C-0C74-D4D8-2971-2E61344B4E58}"/>
              </a:ext>
            </a:extLst>
          </p:cNvPr>
          <p:cNvSpPr>
            <a:spLocks noGrp="1"/>
          </p:cNvSpPr>
          <p:nvPr>
            <p:ph type="title"/>
          </p:nvPr>
        </p:nvSpPr>
        <p:spPr>
          <a:xfrm>
            <a:off x="457200" y="274638"/>
            <a:ext cx="8229600" cy="457199"/>
          </a:xfrm>
        </p:spPr>
        <p:txBody>
          <a:bodyPr>
            <a:normAutofit fontScale="90000"/>
          </a:bodyPr>
          <a:lstStyle/>
          <a:p>
            <a:r>
              <a:rPr lang="en-GB" u="sng" dirty="0"/>
              <a:t>Seating Plan for the Templeton</a:t>
            </a:r>
            <a:br>
              <a:rPr lang="en-GB" u="sng" dirty="0"/>
            </a:br>
            <a:r>
              <a:rPr lang="en-GB" sz="2200" u="sng" dirty="0"/>
              <a:t>Row 1 – facing the Castlerock Road</a:t>
            </a:r>
          </a:p>
        </p:txBody>
      </p:sp>
      <p:pic>
        <p:nvPicPr>
          <p:cNvPr id="5" name="Content Placeholder 4">
            <a:extLst>
              <a:ext uri="{FF2B5EF4-FFF2-40B4-BE49-F238E27FC236}">
                <a16:creationId xmlns:a16="http://schemas.microsoft.com/office/drawing/2014/main" id="{9C2844AE-EE02-9462-EFEA-C74FD634CF4B}"/>
              </a:ext>
            </a:extLst>
          </p:cNvPr>
          <p:cNvPicPr>
            <a:picLocks noGrp="1" noChangeAspect="1"/>
          </p:cNvPicPr>
          <p:nvPr>
            <p:ph idx="1"/>
          </p:nvPr>
        </p:nvPicPr>
        <p:blipFill rotWithShape="1">
          <a:blip r:embed="rId3"/>
          <a:srcRect l="37471" t="27679" r="38366" b="26182"/>
          <a:stretch/>
        </p:blipFill>
        <p:spPr>
          <a:xfrm>
            <a:off x="1475656" y="980728"/>
            <a:ext cx="6264696" cy="5661963"/>
          </a:xfrm>
        </p:spPr>
      </p:pic>
    </p:spTree>
    <p:extLst>
      <p:ext uri="{BB962C8B-B14F-4D97-AF65-F5344CB8AC3E}">
        <p14:creationId xmlns:p14="http://schemas.microsoft.com/office/powerpoint/2010/main" val="2476540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9BE8D51-D6F5-26AB-BB0E-134298EB5AEB}"/>
              </a:ext>
            </a:extLst>
          </p:cNvPr>
          <p:cNvGraphicFramePr>
            <a:graphicFrameLocks noGrp="1"/>
          </p:cNvGraphicFramePr>
          <p:nvPr>
            <p:ph idx="1"/>
            <p:extLst>
              <p:ext uri="{D42A27DB-BD31-4B8C-83A1-F6EECF244321}">
                <p14:modId xmlns:p14="http://schemas.microsoft.com/office/powerpoint/2010/main" val="279909231"/>
              </p:ext>
            </p:extLst>
          </p:nvPr>
        </p:nvGraphicFramePr>
        <p:xfrm>
          <a:off x="323528" y="332656"/>
          <a:ext cx="8568951" cy="6264698"/>
        </p:xfrm>
        <a:graphic>
          <a:graphicData uri="http://schemas.openxmlformats.org/drawingml/2006/table">
            <a:tbl>
              <a:tblPr firstRow="1" firstCol="1" bandRow="1">
                <a:tableStyleId>{5C22544A-7EE6-4342-B048-85BDC9FD1C3A}</a:tableStyleId>
              </a:tblPr>
              <a:tblGrid>
                <a:gridCol w="6976774">
                  <a:extLst>
                    <a:ext uri="{9D8B030D-6E8A-4147-A177-3AD203B41FA5}">
                      <a16:colId xmlns:a16="http://schemas.microsoft.com/office/drawing/2014/main" val="4249205325"/>
                    </a:ext>
                  </a:extLst>
                </a:gridCol>
                <a:gridCol w="1592177">
                  <a:extLst>
                    <a:ext uri="{9D8B030D-6E8A-4147-A177-3AD203B41FA5}">
                      <a16:colId xmlns:a16="http://schemas.microsoft.com/office/drawing/2014/main" val="2785681338"/>
                    </a:ext>
                  </a:extLst>
                </a:gridCol>
              </a:tblGrid>
              <a:tr h="569518">
                <a:tc>
                  <a:txBody>
                    <a:bodyPr/>
                    <a:lstStyle/>
                    <a:p>
                      <a:pPr>
                        <a:lnSpc>
                          <a:spcPct val="107000"/>
                        </a:lnSpc>
                      </a:pPr>
                      <a:r>
                        <a:rPr lang="en-GB" sz="2400">
                          <a:effectLst/>
                          <a:latin typeface="Arial" panose="020B0604020202020204" pitchFamily="34" charset="0"/>
                          <a:cs typeface="Arial" panose="020B0604020202020204" pitchFamily="34" charset="0"/>
                        </a:rPr>
                        <a:t>School</a:t>
                      </a:r>
                      <a:endParaRPr lang="en-GB"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pPr>
                      <a:r>
                        <a:rPr lang="en-GB" sz="2400">
                          <a:effectLst/>
                          <a:latin typeface="Arial" panose="020B0604020202020204" pitchFamily="34" charset="0"/>
                          <a:cs typeface="Arial" panose="020B0604020202020204" pitchFamily="34" charset="0"/>
                        </a:rPr>
                        <a:t>Location</a:t>
                      </a:r>
                      <a:endParaRPr lang="en-GB"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669380222"/>
                  </a:ext>
                </a:extLst>
              </a:tr>
              <a:tr h="569518">
                <a:tc>
                  <a:txBody>
                    <a:bodyPr/>
                    <a:lstStyle/>
                    <a:p>
                      <a:pPr>
                        <a:lnSpc>
                          <a:spcPct val="107000"/>
                        </a:lnSpc>
                      </a:pPr>
                      <a:r>
                        <a:rPr lang="en-GB" sz="2400">
                          <a:effectLst/>
                          <a:latin typeface="Arial" panose="020B0604020202020204" pitchFamily="34" charset="0"/>
                          <a:cs typeface="Arial" panose="020B0604020202020204" pitchFamily="34" charset="0"/>
                        </a:rPr>
                        <a:t>Ballycastle Integrated Primary School</a:t>
                      </a:r>
                      <a:endParaRPr lang="en-GB"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pPr>
                      <a:r>
                        <a:rPr lang="en-GB" sz="2400">
                          <a:effectLst/>
                          <a:latin typeface="Arial" panose="020B0604020202020204" pitchFamily="34" charset="0"/>
                          <a:cs typeface="Arial" panose="020B0604020202020204" pitchFamily="34" charset="0"/>
                        </a:rPr>
                        <a:t>Library</a:t>
                      </a:r>
                      <a:endParaRPr lang="en-GB"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111961681"/>
                  </a:ext>
                </a:extLst>
              </a:tr>
              <a:tr h="569518">
                <a:tc>
                  <a:txBody>
                    <a:bodyPr/>
                    <a:lstStyle/>
                    <a:p>
                      <a:pPr>
                        <a:lnSpc>
                          <a:spcPct val="107000"/>
                        </a:lnSpc>
                      </a:pPr>
                      <a:r>
                        <a:rPr lang="en-GB" sz="2400">
                          <a:effectLst/>
                          <a:latin typeface="Arial" panose="020B0604020202020204" pitchFamily="34" charset="0"/>
                          <a:cs typeface="Arial" panose="020B0604020202020204" pitchFamily="34" charset="0"/>
                        </a:rPr>
                        <a:t>Ballymena Primary School</a:t>
                      </a:r>
                      <a:endParaRPr lang="en-GB"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pPr>
                      <a:r>
                        <a:rPr lang="en-GB" sz="2400">
                          <a:effectLst/>
                          <a:latin typeface="Arial" panose="020B0604020202020204" pitchFamily="34" charset="0"/>
                          <a:cs typeface="Arial" panose="020B0604020202020204" pitchFamily="34" charset="0"/>
                        </a:rPr>
                        <a:t>Library</a:t>
                      </a:r>
                      <a:endParaRPr lang="en-GB"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965452324"/>
                  </a:ext>
                </a:extLst>
              </a:tr>
              <a:tr h="569518">
                <a:tc>
                  <a:txBody>
                    <a:bodyPr/>
                    <a:lstStyle/>
                    <a:p>
                      <a:pPr>
                        <a:lnSpc>
                          <a:spcPct val="107000"/>
                        </a:lnSpc>
                      </a:pPr>
                      <a:r>
                        <a:rPr lang="en-GB" sz="2400">
                          <a:effectLst/>
                          <a:latin typeface="Arial" panose="020B0604020202020204" pitchFamily="34" charset="0"/>
                          <a:cs typeface="Arial" panose="020B0604020202020204" pitchFamily="34" charset="0"/>
                        </a:rPr>
                        <a:t>Bushmills Primary School</a:t>
                      </a:r>
                      <a:endParaRPr lang="en-GB"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pPr>
                      <a:r>
                        <a:rPr lang="en-GB" sz="2400">
                          <a:effectLst/>
                          <a:latin typeface="Arial" panose="020B0604020202020204" pitchFamily="34" charset="0"/>
                          <a:cs typeface="Arial" panose="020B0604020202020204" pitchFamily="34" charset="0"/>
                        </a:rPr>
                        <a:t>Library</a:t>
                      </a:r>
                      <a:endParaRPr lang="en-GB"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701676889"/>
                  </a:ext>
                </a:extLst>
              </a:tr>
              <a:tr h="569518">
                <a:tc>
                  <a:txBody>
                    <a:bodyPr/>
                    <a:lstStyle/>
                    <a:p>
                      <a:pPr>
                        <a:lnSpc>
                          <a:spcPct val="107000"/>
                        </a:lnSpc>
                      </a:pPr>
                      <a:r>
                        <a:rPr lang="en-GB" sz="2400">
                          <a:effectLst/>
                          <a:latin typeface="Arial" panose="020B0604020202020204" pitchFamily="34" charset="0"/>
                          <a:cs typeface="Arial" panose="020B0604020202020204" pitchFamily="34" charset="0"/>
                        </a:rPr>
                        <a:t>Bushvalley Primary School</a:t>
                      </a:r>
                      <a:endParaRPr lang="en-GB"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pPr>
                      <a:r>
                        <a:rPr lang="en-GB" sz="2400">
                          <a:effectLst/>
                          <a:latin typeface="Arial" panose="020B0604020202020204" pitchFamily="34" charset="0"/>
                          <a:cs typeface="Arial" panose="020B0604020202020204" pitchFamily="34" charset="0"/>
                        </a:rPr>
                        <a:t>Library</a:t>
                      </a:r>
                      <a:endParaRPr lang="en-GB"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068929244"/>
                  </a:ext>
                </a:extLst>
              </a:tr>
              <a:tr h="569518">
                <a:tc>
                  <a:txBody>
                    <a:bodyPr/>
                    <a:lstStyle/>
                    <a:p>
                      <a:pPr>
                        <a:lnSpc>
                          <a:spcPct val="107000"/>
                        </a:lnSpc>
                      </a:pPr>
                      <a:r>
                        <a:rPr lang="en-GB" sz="2400">
                          <a:effectLst/>
                          <a:latin typeface="Arial" panose="020B0604020202020204" pitchFamily="34" charset="0"/>
                          <a:cs typeface="Arial" panose="020B0604020202020204" pitchFamily="34" charset="0"/>
                        </a:rPr>
                        <a:t>Carnalridge Primary School</a:t>
                      </a:r>
                      <a:endParaRPr lang="en-GB"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pPr>
                      <a:r>
                        <a:rPr lang="en-GB" sz="2400">
                          <a:effectLst/>
                          <a:latin typeface="Arial" panose="020B0604020202020204" pitchFamily="34" charset="0"/>
                          <a:cs typeface="Arial" panose="020B0604020202020204" pitchFamily="34" charset="0"/>
                        </a:rPr>
                        <a:t>Library</a:t>
                      </a:r>
                      <a:endParaRPr lang="en-GB"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585063515"/>
                  </a:ext>
                </a:extLst>
              </a:tr>
              <a:tr h="569518">
                <a:tc>
                  <a:txBody>
                    <a:bodyPr/>
                    <a:lstStyle/>
                    <a:p>
                      <a:pPr>
                        <a:lnSpc>
                          <a:spcPct val="107000"/>
                        </a:lnSpc>
                      </a:pPr>
                      <a:r>
                        <a:rPr lang="en-GB" sz="2400">
                          <a:effectLst/>
                          <a:latin typeface="Arial" panose="020B0604020202020204" pitchFamily="34" charset="0"/>
                          <a:cs typeface="Arial" panose="020B0604020202020204" pitchFamily="34" charset="0"/>
                        </a:rPr>
                        <a:t>Castleroe Controlled Primary School</a:t>
                      </a:r>
                      <a:endParaRPr lang="en-GB"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pPr>
                      <a:r>
                        <a:rPr lang="en-GB" sz="2400">
                          <a:effectLst/>
                          <a:latin typeface="Arial" panose="020B0604020202020204" pitchFamily="34" charset="0"/>
                          <a:cs typeface="Arial" panose="020B0604020202020204" pitchFamily="34" charset="0"/>
                        </a:rPr>
                        <a:t>Library</a:t>
                      </a:r>
                      <a:endParaRPr lang="en-GB"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813781406"/>
                  </a:ext>
                </a:extLst>
              </a:tr>
              <a:tr h="569518">
                <a:tc>
                  <a:txBody>
                    <a:bodyPr/>
                    <a:lstStyle/>
                    <a:p>
                      <a:pPr>
                        <a:lnSpc>
                          <a:spcPct val="107000"/>
                        </a:lnSpc>
                      </a:pPr>
                      <a:r>
                        <a:rPr lang="en-GB" sz="2400">
                          <a:effectLst/>
                          <a:latin typeface="Arial" panose="020B0604020202020204" pitchFamily="34" charset="0"/>
                          <a:cs typeface="Arial" panose="020B0604020202020204" pitchFamily="34" charset="0"/>
                        </a:rPr>
                        <a:t>Culcrow Primary School</a:t>
                      </a:r>
                      <a:endParaRPr lang="en-GB"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pPr>
                      <a:r>
                        <a:rPr lang="en-GB" sz="2400">
                          <a:effectLst/>
                          <a:latin typeface="Arial" panose="020B0604020202020204" pitchFamily="34" charset="0"/>
                          <a:cs typeface="Arial" panose="020B0604020202020204" pitchFamily="34" charset="0"/>
                        </a:rPr>
                        <a:t>Library</a:t>
                      </a:r>
                      <a:endParaRPr lang="en-GB"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10526244"/>
                  </a:ext>
                </a:extLst>
              </a:tr>
              <a:tr h="569518">
                <a:tc>
                  <a:txBody>
                    <a:bodyPr/>
                    <a:lstStyle/>
                    <a:p>
                      <a:pPr>
                        <a:lnSpc>
                          <a:spcPct val="107000"/>
                        </a:lnSpc>
                      </a:pPr>
                      <a:r>
                        <a:rPr lang="en-GB" sz="2400">
                          <a:effectLst/>
                          <a:latin typeface="Arial" panose="020B0604020202020204" pitchFamily="34" charset="0"/>
                          <a:cs typeface="Arial" panose="020B0604020202020204" pitchFamily="34" charset="0"/>
                        </a:rPr>
                        <a:t>Damhead Primary School</a:t>
                      </a:r>
                      <a:endParaRPr lang="en-GB"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pPr>
                      <a:r>
                        <a:rPr lang="en-GB" sz="2400">
                          <a:effectLst/>
                          <a:latin typeface="Arial" panose="020B0604020202020204" pitchFamily="34" charset="0"/>
                          <a:cs typeface="Arial" panose="020B0604020202020204" pitchFamily="34" charset="0"/>
                        </a:rPr>
                        <a:t>Library</a:t>
                      </a:r>
                      <a:endParaRPr lang="en-GB"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070700462"/>
                  </a:ext>
                </a:extLst>
              </a:tr>
              <a:tr h="569518">
                <a:tc>
                  <a:txBody>
                    <a:bodyPr/>
                    <a:lstStyle/>
                    <a:p>
                      <a:pPr>
                        <a:lnSpc>
                          <a:spcPct val="107000"/>
                        </a:lnSpc>
                      </a:pPr>
                      <a:r>
                        <a:rPr lang="en-GB" sz="2400">
                          <a:effectLst/>
                          <a:latin typeface="Arial" panose="020B0604020202020204" pitchFamily="34" charset="0"/>
                          <a:cs typeface="Arial" panose="020B0604020202020204" pitchFamily="34" charset="0"/>
                        </a:rPr>
                        <a:t>Dunseverick Primary School</a:t>
                      </a:r>
                      <a:endParaRPr lang="en-GB"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pPr>
                      <a:r>
                        <a:rPr lang="en-GB" sz="2400">
                          <a:effectLst/>
                          <a:latin typeface="Arial" panose="020B0604020202020204" pitchFamily="34" charset="0"/>
                          <a:cs typeface="Arial" panose="020B0604020202020204" pitchFamily="34" charset="0"/>
                        </a:rPr>
                        <a:t>Library</a:t>
                      </a:r>
                      <a:endParaRPr lang="en-GB"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434055166"/>
                  </a:ext>
                </a:extLst>
              </a:tr>
              <a:tr h="569518">
                <a:tc>
                  <a:txBody>
                    <a:bodyPr/>
                    <a:lstStyle/>
                    <a:p>
                      <a:pPr>
                        <a:lnSpc>
                          <a:spcPct val="107000"/>
                        </a:lnSpc>
                      </a:pPr>
                      <a:r>
                        <a:rPr lang="en-GB" sz="2400">
                          <a:effectLst/>
                          <a:latin typeface="Arial" panose="020B0604020202020204" pitchFamily="34" charset="0"/>
                          <a:cs typeface="Arial" panose="020B0604020202020204" pitchFamily="34" charset="0"/>
                        </a:rPr>
                        <a:t>Eden Primary School</a:t>
                      </a:r>
                      <a:endParaRPr lang="en-GB"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pPr>
                      <a:r>
                        <a:rPr lang="en-GB" sz="2400" dirty="0">
                          <a:effectLst/>
                          <a:latin typeface="Arial" panose="020B0604020202020204" pitchFamily="34" charset="0"/>
                          <a:cs typeface="Arial" panose="020B0604020202020204" pitchFamily="34" charset="0"/>
                        </a:rPr>
                        <a:t>Library</a:t>
                      </a: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284291275"/>
                  </a:ext>
                </a:extLst>
              </a:tr>
            </a:tbl>
          </a:graphicData>
        </a:graphic>
      </p:graphicFrame>
    </p:spTree>
    <p:extLst>
      <p:ext uri="{BB962C8B-B14F-4D97-AF65-F5344CB8AC3E}">
        <p14:creationId xmlns:p14="http://schemas.microsoft.com/office/powerpoint/2010/main" val="1024803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055BC58-1D0E-6586-6472-172B51F2D66E}"/>
              </a:ext>
            </a:extLst>
          </p:cNvPr>
          <p:cNvGraphicFramePr>
            <a:graphicFrameLocks noGrp="1"/>
          </p:cNvGraphicFramePr>
          <p:nvPr>
            <p:ph idx="1"/>
            <p:extLst>
              <p:ext uri="{D42A27DB-BD31-4B8C-83A1-F6EECF244321}">
                <p14:modId xmlns:p14="http://schemas.microsoft.com/office/powerpoint/2010/main" val="3765334142"/>
              </p:ext>
            </p:extLst>
          </p:nvPr>
        </p:nvGraphicFramePr>
        <p:xfrm>
          <a:off x="323528" y="260649"/>
          <a:ext cx="8568951" cy="6264695"/>
        </p:xfrm>
        <a:graphic>
          <a:graphicData uri="http://schemas.openxmlformats.org/drawingml/2006/table">
            <a:tbl>
              <a:tblPr firstRow="1" firstCol="1" bandRow="1">
                <a:tableStyleId>{5C22544A-7EE6-4342-B048-85BDC9FD1C3A}</a:tableStyleId>
              </a:tblPr>
              <a:tblGrid>
                <a:gridCol w="6976775">
                  <a:extLst>
                    <a:ext uri="{9D8B030D-6E8A-4147-A177-3AD203B41FA5}">
                      <a16:colId xmlns:a16="http://schemas.microsoft.com/office/drawing/2014/main" val="968257122"/>
                    </a:ext>
                  </a:extLst>
                </a:gridCol>
                <a:gridCol w="1592176">
                  <a:extLst>
                    <a:ext uri="{9D8B030D-6E8A-4147-A177-3AD203B41FA5}">
                      <a16:colId xmlns:a16="http://schemas.microsoft.com/office/drawing/2014/main" val="3442875848"/>
                    </a:ext>
                  </a:extLst>
                </a:gridCol>
              </a:tblGrid>
              <a:tr h="576064">
                <a:tc>
                  <a:txBody>
                    <a:bodyPr/>
                    <a:lstStyle/>
                    <a:p>
                      <a:pPr>
                        <a:lnSpc>
                          <a:spcPct val="107000"/>
                        </a:lnSpc>
                      </a:pPr>
                      <a:r>
                        <a:rPr lang="en-GB" sz="2400" dirty="0">
                          <a:effectLst/>
                          <a:latin typeface="Arial" panose="020B0604020202020204" pitchFamily="34" charset="0"/>
                          <a:cs typeface="Arial" panose="020B0604020202020204" pitchFamily="34" charset="0"/>
                        </a:rPr>
                        <a:t>School</a:t>
                      </a: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pPr>
                      <a:r>
                        <a:rPr lang="en-GB" sz="2400">
                          <a:effectLst/>
                          <a:latin typeface="Arial" panose="020B0604020202020204" pitchFamily="34" charset="0"/>
                          <a:cs typeface="Arial" panose="020B0604020202020204" pitchFamily="34" charset="0"/>
                        </a:rPr>
                        <a:t>Location</a:t>
                      </a:r>
                      <a:endParaRPr lang="en-GB"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864095766"/>
                  </a:ext>
                </a:extLst>
              </a:tr>
              <a:tr h="576064">
                <a:tc>
                  <a:txBody>
                    <a:bodyPr/>
                    <a:lstStyle/>
                    <a:p>
                      <a:pPr>
                        <a:lnSpc>
                          <a:spcPct val="107000"/>
                        </a:lnSpc>
                      </a:pPr>
                      <a:r>
                        <a:rPr lang="en-GB" sz="2400">
                          <a:effectLst/>
                          <a:latin typeface="Arial" panose="020B0604020202020204" pitchFamily="34" charset="0"/>
                          <a:cs typeface="Arial" panose="020B0604020202020204" pitchFamily="34" charset="0"/>
                        </a:rPr>
                        <a:t>Garvagh Primary School</a:t>
                      </a:r>
                      <a:endParaRPr lang="en-GB"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pPr>
                      <a:r>
                        <a:rPr lang="en-GB" sz="2400">
                          <a:effectLst/>
                          <a:latin typeface="Arial" panose="020B0604020202020204" pitchFamily="34" charset="0"/>
                          <a:cs typeface="Arial" panose="020B0604020202020204" pitchFamily="34" charset="0"/>
                        </a:rPr>
                        <a:t>Library</a:t>
                      </a:r>
                      <a:endParaRPr lang="en-GB"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16303766"/>
                  </a:ext>
                </a:extLst>
              </a:tr>
              <a:tr h="576064">
                <a:tc>
                  <a:txBody>
                    <a:bodyPr/>
                    <a:lstStyle/>
                    <a:p>
                      <a:pPr>
                        <a:lnSpc>
                          <a:spcPct val="107000"/>
                        </a:lnSpc>
                      </a:pPr>
                      <a:r>
                        <a:rPr lang="en-GB" sz="2400">
                          <a:effectLst/>
                          <a:latin typeface="Arial" panose="020B0604020202020204" pitchFamily="34" charset="0"/>
                          <a:cs typeface="Arial" panose="020B0604020202020204" pitchFamily="34" charset="0"/>
                        </a:rPr>
                        <a:t>Gorran Primary School</a:t>
                      </a:r>
                      <a:endParaRPr lang="en-GB"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pPr>
                      <a:r>
                        <a:rPr lang="en-GB" sz="2400">
                          <a:effectLst/>
                          <a:latin typeface="Arial" panose="020B0604020202020204" pitchFamily="34" charset="0"/>
                          <a:cs typeface="Arial" panose="020B0604020202020204" pitchFamily="34" charset="0"/>
                        </a:rPr>
                        <a:t>Library</a:t>
                      </a:r>
                      <a:endParaRPr lang="en-GB"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571387747"/>
                  </a:ext>
                </a:extLst>
              </a:tr>
              <a:tr h="576064">
                <a:tc>
                  <a:txBody>
                    <a:bodyPr/>
                    <a:lstStyle/>
                    <a:p>
                      <a:pPr>
                        <a:lnSpc>
                          <a:spcPct val="107000"/>
                        </a:lnSpc>
                      </a:pPr>
                      <a:r>
                        <a:rPr lang="en-GB" sz="2400">
                          <a:effectLst/>
                          <a:latin typeface="Arial" panose="020B0604020202020204" pitchFamily="34" charset="0"/>
                          <a:cs typeface="Arial" panose="020B0604020202020204" pitchFamily="34" charset="0"/>
                        </a:rPr>
                        <a:t>Leaney Primary School</a:t>
                      </a:r>
                      <a:endParaRPr lang="en-GB"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pPr>
                      <a:r>
                        <a:rPr lang="en-GB" sz="2400">
                          <a:effectLst/>
                          <a:latin typeface="Arial" panose="020B0604020202020204" pitchFamily="34" charset="0"/>
                          <a:cs typeface="Arial" panose="020B0604020202020204" pitchFamily="34" charset="0"/>
                        </a:rPr>
                        <a:t>Library</a:t>
                      </a:r>
                      <a:endParaRPr lang="en-GB"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4219820321"/>
                  </a:ext>
                </a:extLst>
              </a:tr>
              <a:tr h="576064">
                <a:tc>
                  <a:txBody>
                    <a:bodyPr/>
                    <a:lstStyle/>
                    <a:p>
                      <a:pPr>
                        <a:lnSpc>
                          <a:spcPct val="107000"/>
                        </a:lnSpc>
                      </a:pPr>
                      <a:r>
                        <a:rPr lang="en-GB" sz="2400">
                          <a:effectLst/>
                          <a:latin typeface="Arial" panose="020B0604020202020204" pitchFamily="34" charset="0"/>
                          <a:cs typeface="Arial" panose="020B0604020202020204" pitchFamily="34" charset="0"/>
                        </a:rPr>
                        <a:t>Lislagan Primary School</a:t>
                      </a:r>
                      <a:endParaRPr lang="en-GB"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pPr>
                      <a:r>
                        <a:rPr lang="en-GB" sz="2400">
                          <a:effectLst/>
                          <a:latin typeface="Arial" panose="020B0604020202020204" pitchFamily="34" charset="0"/>
                          <a:cs typeface="Arial" panose="020B0604020202020204" pitchFamily="34" charset="0"/>
                        </a:rPr>
                        <a:t>Library</a:t>
                      </a:r>
                      <a:endParaRPr lang="en-GB"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530599064"/>
                  </a:ext>
                </a:extLst>
              </a:tr>
              <a:tr h="576064">
                <a:tc>
                  <a:txBody>
                    <a:bodyPr/>
                    <a:lstStyle/>
                    <a:p>
                      <a:pPr>
                        <a:lnSpc>
                          <a:spcPct val="107000"/>
                        </a:lnSpc>
                      </a:pPr>
                      <a:r>
                        <a:rPr lang="en-GB" sz="2400">
                          <a:effectLst/>
                          <a:latin typeface="Arial" panose="020B0604020202020204" pitchFamily="34" charset="0"/>
                          <a:cs typeface="Arial" panose="020B0604020202020204" pitchFamily="34" charset="0"/>
                        </a:rPr>
                        <a:t>St Columba's Primary School</a:t>
                      </a:r>
                      <a:endParaRPr lang="en-GB"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pPr>
                      <a:r>
                        <a:rPr lang="en-GB" sz="2400">
                          <a:effectLst/>
                          <a:latin typeface="Arial" panose="020B0604020202020204" pitchFamily="34" charset="0"/>
                          <a:cs typeface="Arial" panose="020B0604020202020204" pitchFamily="34" charset="0"/>
                        </a:rPr>
                        <a:t>Library</a:t>
                      </a:r>
                      <a:endParaRPr lang="en-GB"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983240583"/>
                  </a:ext>
                </a:extLst>
              </a:tr>
              <a:tr h="576064">
                <a:tc>
                  <a:txBody>
                    <a:bodyPr/>
                    <a:lstStyle/>
                    <a:p>
                      <a:pPr>
                        <a:lnSpc>
                          <a:spcPct val="107000"/>
                        </a:lnSpc>
                      </a:pPr>
                      <a:r>
                        <a:rPr lang="en-GB" sz="2400" dirty="0">
                          <a:effectLst/>
                          <a:latin typeface="Arial" panose="020B0604020202020204" pitchFamily="34" charset="0"/>
                          <a:cs typeface="Arial" panose="020B0604020202020204" pitchFamily="34" charset="0"/>
                        </a:rPr>
                        <a:t>St John's Primary School</a:t>
                      </a: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pPr>
                      <a:r>
                        <a:rPr lang="en-GB" sz="2400">
                          <a:effectLst/>
                          <a:latin typeface="Arial" panose="020B0604020202020204" pitchFamily="34" charset="0"/>
                          <a:cs typeface="Arial" panose="020B0604020202020204" pitchFamily="34" charset="0"/>
                        </a:rPr>
                        <a:t>Library</a:t>
                      </a:r>
                      <a:endParaRPr lang="en-GB"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316575086"/>
                  </a:ext>
                </a:extLst>
              </a:tr>
              <a:tr h="576064">
                <a:tc>
                  <a:txBody>
                    <a:bodyPr/>
                    <a:lstStyle/>
                    <a:p>
                      <a:pPr>
                        <a:lnSpc>
                          <a:spcPct val="107000"/>
                        </a:lnSpc>
                      </a:pPr>
                      <a:r>
                        <a:rPr lang="en-GB" sz="2400" dirty="0">
                          <a:effectLst/>
                          <a:latin typeface="Arial" panose="020B0604020202020204" pitchFamily="34" charset="0"/>
                          <a:cs typeface="Arial" panose="020B0604020202020204" pitchFamily="34" charset="0"/>
                        </a:rPr>
                        <a:t>St Malachy's Primary School</a:t>
                      </a: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pPr>
                      <a:r>
                        <a:rPr lang="en-GB" sz="2400">
                          <a:effectLst/>
                          <a:latin typeface="Arial" panose="020B0604020202020204" pitchFamily="34" charset="0"/>
                          <a:cs typeface="Arial" panose="020B0604020202020204" pitchFamily="34" charset="0"/>
                        </a:rPr>
                        <a:t>Library</a:t>
                      </a:r>
                      <a:endParaRPr lang="en-GB"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52182888"/>
                  </a:ext>
                </a:extLst>
              </a:tr>
              <a:tr h="576064">
                <a:tc>
                  <a:txBody>
                    <a:bodyPr/>
                    <a:lstStyle/>
                    <a:p>
                      <a:pPr>
                        <a:lnSpc>
                          <a:spcPct val="107000"/>
                        </a:lnSpc>
                      </a:pPr>
                      <a:r>
                        <a:rPr lang="en-GB" sz="2400">
                          <a:effectLst/>
                          <a:latin typeface="Arial" panose="020B0604020202020204" pitchFamily="34" charset="0"/>
                          <a:cs typeface="Arial" panose="020B0604020202020204" pitchFamily="34" charset="0"/>
                        </a:rPr>
                        <a:t>St Patrick's Primary School</a:t>
                      </a:r>
                      <a:endParaRPr lang="en-GB"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pPr>
                      <a:r>
                        <a:rPr lang="en-GB" sz="2400">
                          <a:effectLst/>
                          <a:latin typeface="Arial" panose="020B0604020202020204" pitchFamily="34" charset="0"/>
                          <a:cs typeface="Arial" panose="020B0604020202020204" pitchFamily="34" charset="0"/>
                        </a:rPr>
                        <a:t>Library</a:t>
                      </a:r>
                      <a:endParaRPr lang="en-GB"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636276203"/>
                  </a:ext>
                </a:extLst>
              </a:tr>
              <a:tr h="576064">
                <a:tc>
                  <a:txBody>
                    <a:bodyPr/>
                    <a:lstStyle/>
                    <a:p>
                      <a:pPr>
                        <a:lnSpc>
                          <a:spcPct val="107000"/>
                        </a:lnSpc>
                      </a:pPr>
                      <a:r>
                        <a:rPr lang="en-GB" sz="2400">
                          <a:effectLst/>
                          <a:latin typeface="Arial" panose="020B0604020202020204" pitchFamily="34" charset="0"/>
                          <a:cs typeface="Arial" panose="020B0604020202020204" pitchFamily="34" charset="0"/>
                        </a:rPr>
                        <a:t>Straidbilly Primary School</a:t>
                      </a:r>
                      <a:endParaRPr lang="en-GB"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pPr>
                      <a:r>
                        <a:rPr lang="en-GB" sz="2400">
                          <a:effectLst/>
                          <a:latin typeface="Arial" panose="020B0604020202020204" pitchFamily="34" charset="0"/>
                          <a:cs typeface="Arial" panose="020B0604020202020204" pitchFamily="34" charset="0"/>
                        </a:rPr>
                        <a:t>Library</a:t>
                      </a:r>
                      <a:endParaRPr lang="en-GB"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42484738"/>
                  </a:ext>
                </a:extLst>
              </a:tr>
              <a:tr h="504055">
                <a:tc>
                  <a:txBody>
                    <a:bodyPr/>
                    <a:lstStyle/>
                    <a:p>
                      <a:pPr>
                        <a:lnSpc>
                          <a:spcPct val="107000"/>
                        </a:lnSpc>
                      </a:pPr>
                      <a:r>
                        <a:rPr lang="en-GB" sz="2400">
                          <a:effectLst/>
                          <a:latin typeface="Arial" panose="020B0604020202020204" pitchFamily="34" charset="0"/>
                          <a:cs typeface="Arial" panose="020B0604020202020204" pitchFamily="34" charset="0"/>
                        </a:rPr>
                        <a:t>Termoncanice Primary School</a:t>
                      </a:r>
                      <a:endParaRPr lang="en-GB"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pPr>
                      <a:r>
                        <a:rPr lang="en-GB" sz="2400" dirty="0">
                          <a:effectLst/>
                          <a:latin typeface="Arial" panose="020B0604020202020204" pitchFamily="34" charset="0"/>
                          <a:cs typeface="Arial" panose="020B0604020202020204" pitchFamily="34" charset="0"/>
                        </a:rPr>
                        <a:t>Library</a:t>
                      </a: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796827279"/>
                  </a:ext>
                </a:extLst>
              </a:tr>
            </a:tbl>
          </a:graphicData>
        </a:graphic>
      </p:graphicFrame>
    </p:spTree>
    <p:extLst>
      <p:ext uri="{BB962C8B-B14F-4D97-AF65-F5344CB8AC3E}">
        <p14:creationId xmlns:p14="http://schemas.microsoft.com/office/powerpoint/2010/main" val="381850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CF19F-C09C-9831-07FA-182297CA01BB}"/>
              </a:ext>
            </a:extLst>
          </p:cNvPr>
          <p:cNvSpPr>
            <a:spLocks noGrp="1"/>
          </p:cNvSpPr>
          <p:nvPr>
            <p:ph type="title"/>
          </p:nvPr>
        </p:nvSpPr>
        <p:spPr>
          <a:xfrm>
            <a:off x="457200" y="274638"/>
            <a:ext cx="8229600" cy="457199"/>
          </a:xfrm>
        </p:spPr>
        <p:txBody>
          <a:bodyPr>
            <a:normAutofit fontScale="90000"/>
          </a:bodyPr>
          <a:lstStyle/>
          <a:p>
            <a:r>
              <a:rPr lang="en-GB" u="sng" dirty="0"/>
              <a:t>Seating Plan for the Library</a:t>
            </a:r>
            <a:br>
              <a:rPr lang="en-GB" u="sng" dirty="0"/>
            </a:br>
            <a:r>
              <a:rPr lang="en-GB" sz="2200" u="sng" dirty="0"/>
              <a:t>Row 1 - facing the Castlerock Road</a:t>
            </a:r>
          </a:p>
        </p:txBody>
      </p:sp>
      <p:pic>
        <p:nvPicPr>
          <p:cNvPr id="5" name="Content Placeholder 4">
            <a:extLst>
              <a:ext uri="{FF2B5EF4-FFF2-40B4-BE49-F238E27FC236}">
                <a16:creationId xmlns:a16="http://schemas.microsoft.com/office/drawing/2014/main" id="{361EF605-F735-71F3-0DB8-488B61106AC6}"/>
              </a:ext>
            </a:extLst>
          </p:cNvPr>
          <p:cNvPicPr>
            <a:picLocks noGrp="1" noChangeAspect="1"/>
          </p:cNvPicPr>
          <p:nvPr>
            <p:ph idx="1"/>
          </p:nvPr>
        </p:nvPicPr>
        <p:blipFill rotWithShape="1">
          <a:blip r:embed="rId3"/>
          <a:srcRect l="30311" t="37225" r="27626" b="27773"/>
          <a:stretch/>
        </p:blipFill>
        <p:spPr>
          <a:xfrm>
            <a:off x="64951" y="980728"/>
            <a:ext cx="8922445" cy="5602634"/>
          </a:xfrm>
        </p:spPr>
      </p:pic>
    </p:spTree>
    <p:extLst>
      <p:ext uri="{BB962C8B-B14F-4D97-AF65-F5344CB8AC3E}">
        <p14:creationId xmlns:p14="http://schemas.microsoft.com/office/powerpoint/2010/main" val="3632655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lum bright="70000" contrast="-70000"/>
            <a:extLst>
              <a:ext uri="{28A0092B-C50C-407E-A947-70E740481C1C}">
                <a14:useLocalDpi xmlns:a14="http://schemas.microsoft.com/office/drawing/2010/main" val="0"/>
              </a:ext>
            </a:extLst>
          </a:blip>
          <a:srcRect b="62037"/>
          <a:stretch/>
        </p:blipFill>
        <p:spPr bwMode="auto">
          <a:xfrm>
            <a:off x="0" y="-116632"/>
            <a:ext cx="925252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439" y="5659383"/>
            <a:ext cx="789604" cy="1004385"/>
          </a:xfrm>
          <a:prstGeom prst="rect">
            <a:avLst/>
          </a:prstGeom>
        </p:spPr>
      </p:pic>
      <p:grpSp>
        <p:nvGrpSpPr>
          <p:cNvPr id="5" name="Group 4"/>
          <p:cNvGrpSpPr/>
          <p:nvPr/>
        </p:nvGrpSpPr>
        <p:grpSpPr>
          <a:xfrm>
            <a:off x="8786835" y="260649"/>
            <a:ext cx="72009" cy="5337978"/>
            <a:chOff x="8407945" y="1201309"/>
            <a:chExt cx="72009" cy="3047689"/>
          </a:xfrm>
        </p:grpSpPr>
        <p:cxnSp>
          <p:nvCxnSpPr>
            <p:cNvPr id="6" name="Straight Connector 5"/>
            <p:cNvCxnSpPr/>
            <p:nvPr/>
          </p:nvCxnSpPr>
          <p:spPr>
            <a:xfrm flipV="1">
              <a:off x="8479954" y="1201313"/>
              <a:ext cx="0" cy="3047685"/>
            </a:xfrm>
            <a:prstGeom prst="line">
              <a:avLst/>
            </a:prstGeom>
            <a:ln w="47625">
              <a:solidFill>
                <a:srgbClr val="1E5C1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8407945" y="1201309"/>
              <a:ext cx="38371" cy="3047689"/>
              <a:chOff x="8422061" y="1201312"/>
              <a:chExt cx="38371" cy="3047689"/>
            </a:xfrm>
          </p:grpSpPr>
          <p:cxnSp>
            <p:nvCxnSpPr>
              <p:cNvPr id="8" name="Straight Connector 7"/>
              <p:cNvCxnSpPr/>
              <p:nvPr/>
            </p:nvCxnSpPr>
            <p:spPr>
              <a:xfrm flipV="1">
                <a:off x="8460432" y="1201316"/>
                <a:ext cx="0" cy="30476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8422061" y="1201312"/>
                <a:ext cx="0" cy="3047685"/>
              </a:xfrm>
              <a:prstGeom prst="line">
                <a:avLst/>
              </a:prstGeom>
              <a:ln w="47625">
                <a:solidFill>
                  <a:srgbClr val="A40000"/>
                </a:solidFill>
              </a:ln>
            </p:spPr>
            <p:style>
              <a:lnRef idx="1">
                <a:schemeClr val="accent1"/>
              </a:lnRef>
              <a:fillRef idx="0">
                <a:schemeClr val="accent1"/>
              </a:fillRef>
              <a:effectRef idx="0">
                <a:schemeClr val="accent1"/>
              </a:effectRef>
              <a:fontRef idx="minor">
                <a:schemeClr val="tx1"/>
              </a:fontRef>
            </p:style>
          </p:cxnSp>
        </p:grpSp>
      </p:grpSp>
      <p:grpSp>
        <p:nvGrpSpPr>
          <p:cNvPr id="10" name="Group 9"/>
          <p:cNvGrpSpPr/>
          <p:nvPr/>
        </p:nvGrpSpPr>
        <p:grpSpPr>
          <a:xfrm rot="16200000" flipH="1">
            <a:off x="4082802" y="2467303"/>
            <a:ext cx="80666" cy="7810502"/>
            <a:chOff x="8407945" y="1201309"/>
            <a:chExt cx="72009" cy="3047689"/>
          </a:xfrm>
        </p:grpSpPr>
        <p:cxnSp>
          <p:nvCxnSpPr>
            <p:cNvPr id="11" name="Straight Connector 10"/>
            <p:cNvCxnSpPr/>
            <p:nvPr/>
          </p:nvCxnSpPr>
          <p:spPr>
            <a:xfrm flipV="1">
              <a:off x="8479954" y="1201313"/>
              <a:ext cx="0" cy="3047685"/>
            </a:xfrm>
            <a:prstGeom prst="line">
              <a:avLst/>
            </a:prstGeom>
            <a:ln w="47625">
              <a:solidFill>
                <a:srgbClr val="1E5C1E"/>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8407945" y="1201309"/>
              <a:ext cx="38371" cy="3047689"/>
              <a:chOff x="8422061" y="1201312"/>
              <a:chExt cx="38371" cy="3047689"/>
            </a:xfrm>
          </p:grpSpPr>
          <p:cxnSp>
            <p:nvCxnSpPr>
              <p:cNvPr id="13" name="Straight Connector 12"/>
              <p:cNvCxnSpPr/>
              <p:nvPr/>
            </p:nvCxnSpPr>
            <p:spPr>
              <a:xfrm flipV="1">
                <a:off x="8460432" y="1201316"/>
                <a:ext cx="0" cy="30476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8422061" y="1201312"/>
                <a:ext cx="0" cy="3047685"/>
              </a:xfrm>
              <a:prstGeom prst="line">
                <a:avLst/>
              </a:prstGeom>
              <a:ln w="47625">
                <a:solidFill>
                  <a:srgbClr val="A40000"/>
                </a:solidFill>
              </a:ln>
            </p:spPr>
            <p:style>
              <a:lnRef idx="1">
                <a:schemeClr val="accent1"/>
              </a:lnRef>
              <a:fillRef idx="0">
                <a:schemeClr val="accent1"/>
              </a:fillRef>
              <a:effectRef idx="0">
                <a:schemeClr val="accent1"/>
              </a:effectRef>
              <a:fontRef idx="minor">
                <a:schemeClr val="tx1"/>
              </a:fontRef>
            </p:style>
          </p:cxnSp>
        </p:grpSp>
      </p:grpSp>
      <p:sp>
        <p:nvSpPr>
          <p:cNvPr id="15" name="Title 1"/>
          <p:cNvSpPr>
            <a:spLocks noGrp="1"/>
          </p:cNvSpPr>
          <p:nvPr>
            <p:ph type="ctrTitle"/>
          </p:nvPr>
        </p:nvSpPr>
        <p:spPr>
          <a:xfrm>
            <a:off x="10074" y="116632"/>
            <a:ext cx="8487167" cy="1470025"/>
          </a:xfrm>
        </p:spPr>
        <p:txBody>
          <a:bodyPr>
            <a:normAutofit/>
          </a:bodyPr>
          <a:lstStyle/>
          <a:p>
            <a:r>
              <a:rPr lang="en-GB" b="1" u="sng" dirty="0">
                <a:solidFill>
                  <a:srgbClr val="002060"/>
                </a:solidFill>
              </a:rPr>
              <a:t>Access Arrangements</a:t>
            </a:r>
            <a:br>
              <a:rPr lang="en-GB" dirty="0">
                <a:solidFill>
                  <a:srgbClr val="002060"/>
                </a:solidFill>
              </a:rPr>
            </a:br>
            <a:endParaRPr lang="en-GB" b="1" dirty="0">
              <a:solidFill>
                <a:srgbClr val="002060"/>
              </a:solidFill>
            </a:endParaRPr>
          </a:p>
        </p:txBody>
      </p:sp>
      <p:sp>
        <p:nvSpPr>
          <p:cNvPr id="2" name="Rectangle 1"/>
          <p:cNvSpPr/>
          <p:nvPr/>
        </p:nvSpPr>
        <p:spPr>
          <a:xfrm>
            <a:off x="0" y="1340769"/>
            <a:ext cx="8714826" cy="4401205"/>
          </a:xfrm>
          <a:prstGeom prst="rect">
            <a:avLst/>
          </a:prstGeom>
        </p:spPr>
        <p:txBody>
          <a:bodyPr wrap="square">
            <a:spAutoFit/>
          </a:bodyPr>
          <a:lstStyle/>
          <a:p>
            <a:r>
              <a:rPr lang="en-GB" sz="4000" i="1" dirty="0">
                <a:solidFill>
                  <a:srgbClr val="002060"/>
                </a:solidFill>
              </a:rPr>
              <a:t>For Example:</a:t>
            </a:r>
            <a:r>
              <a:rPr lang="en-GB" sz="4000" dirty="0">
                <a:solidFill>
                  <a:srgbClr val="002060"/>
                </a:solidFill>
              </a:rPr>
              <a:t> 25% Extra Time</a:t>
            </a:r>
            <a:endParaRPr lang="en-GB" sz="4000" i="1" dirty="0">
              <a:solidFill>
                <a:srgbClr val="002060"/>
              </a:solidFill>
            </a:endParaRPr>
          </a:p>
          <a:p>
            <a:pPr marL="571500" lvl="0" indent="-571500">
              <a:buFont typeface="Arial" pitchFamily="34" charset="0"/>
              <a:buChar char="•"/>
            </a:pPr>
            <a:r>
              <a:rPr lang="en-GB" sz="4000" dirty="0">
                <a:solidFill>
                  <a:srgbClr val="002060"/>
                </a:solidFill>
              </a:rPr>
              <a:t>Study mobile: park in the quad and go directly to the Study mobile. </a:t>
            </a:r>
          </a:p>
          <a:p>
            <a:pPr marL="571500" lvl="0" indent="-571500">
              <a:buFont typeface="Arial" pitchFamily="34" charset="0"/>
              <a:buChar char="•"/>
            </a:pPr>
            <a:r>
              <a:rPr lang="en-GB" sz="4000" dirty="0">
                <a:solidFill>
                  <a:srgbClr val="002060"/>
                </a:solidFill>
              </a:rPr>
              <a:t>Room of their own: Park in front of Reception and report to staff there.</a:t>
            </a:r>
          </a:p>
          <a:p>
            <a:pPr marL="571500" lvl="0" indent="-571500">
              <a:buFont typeface="Arial" pitchFamily="34" charset="0"/>
              <a:buChar char="•"/>
            </a:pPr>
            <a:r>
              <a:rPr lang="en-GB" sz="4000" dirty="0">
                <a:solidFill>
                  <a:srgbClr val="002060"/>
                </a:solidFill>
              </a:rPr>
              <a:t>See Mrs Smith at Reception after this presentation.</a:t>
            </a:r>
          </a:p>
        </p:txBody>
      </p:sp>
    </p:spTree>
    <p:extLst>
      <p:ext uri="{BB962C8B-B14F-4D97-AF65-F5344CB8AC3E}">
        <p14:creationId xmlns:p14="http://schemas.microsoft.com/office/powerpoint/2010/main" val="2843280938"/>
      </p:ext>
    </p:extLst>
  </p:cSld>
  <p:clrMapOvr>
    <a:masterClrMapping/>
  </p:clrMapOvr>
  <mc:AlternateContent xmlns:mc="http://schemas.openxmlformats.org/markup-compatibility/2006" xmlns:p14="http://schemas.microsoft.com/office/powerpoint/2010/main">
    <mc:Choice Requires="p14">
      <p:transition spd="slow" p14:dur="2000" advTm="25792"/>
    </mc:Choice>
    <mc:Fallback xmlns="">
      <p:transition spd="slow" advTm="25792"/>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803</TotalTime>
  <Words>2125</Words>
  <Application>Microsoft Office PowerPoint</Application>
  <PresentationFormat>On-screen Show (4:3)</PresentationFormat>
  <Paragraphs>281</Paragraphs>
  <Slides>28</Slides>
  <Notes>24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28</vt:i4>
      </vt:variant>
    </vt:vector>
  </HeadingPairs>
  <TitlesOfParts>
    <vt:vector size="34" baseType="lpstr">
      <vt:lpstr>Arial</vt:lpstr>
      <vt:lpstr>Calibri</vt:lpstr>
      <vt:lpstr>Calibri Light</vt:lpstr>
      <vt:lpstr>Courier New</vt:lpstr>
      <vt:lpstr>1_Office Theme</vt:lpstr>
      <vt:lpstr>Office Theme</vt:lpstr>
      <vt:lpstr>Welcome to Coleraine Grammar School</vt:lpstr>
      <vt:lpstr>PowerPoint Presentation</vt:lpstr>
      <vt:lpstr>PowerPoint Presentation</vt:lpstr>
      <vt:lpstr>Seating Plan for Humphreys Hall Row 1 - closest to stage in the Humphreys Hall</vt:lpstr>
      <vt:lpstr>Seating Plan for the Templeton Row 1 – facing the Castlerock Road</vt:lpstr>
      <vt:lpstr>PowerPoint Presentation</vt:lpstr>
      <vt:lpstr>PowerPoint Presentation</vt:lpstr>
      <vt:lpstr>Seating Plan for the Library Row 1 - facing the Castlerock Road</vt:lpstr>
      <vt:lpstr>Access Arrangements </vt:lpstr>
      <vt:lpstr>PowerPoint Presentation</vt:lpstr>
      <vt:lpstr>Seating in the Exam Halls/Rooms</vt:lpstr>
      <vt:lpstr>SEAG Process </vt:lpstr>
      <vt:lpstr>SEAG Examination Format </vt:lpstr>
      <vt:lpstr>PowerPoint Presentation</vt:lpstr>
      <vt:lpstr>PowerPoint Presentation</vt:lpstr>
      <vt:lpstr>Exam Regulations</vt:lpstr>
      <vt:lpstr>Parents </vt:lpstr>
      <vt:lpstr>Pupils  </vt:lpstr>
      <vt:lpstr>Admissions Process and Criteria </vt:lpstr>
      <vt:lpstr>Special Circumstances/Provision </vt:lpstr>
      <vt:lpstr>After Results </vt:lpstr>
      <vt:lpstr>Summary </vt:lpstr>
      <vt:lpstr>PowerPoint Presentation</vt:lpstr>
      <vt:lpstr>PowerPoint Presentation</vt:lpstr>
      <vt:lpstr>PowerPoint Presentation</vt:lpstr>
      <vt:lpstr>PowerPoint Presentation</vt:lpstr>
      <vt:lpstr>PowerPoint Presentation</vt:lpstr>
      <vt:lpstr>PowerPoint Presentation</vt:lpstr>
    </vt:vector>
  </TitlesOfParts>
  <Company>C2K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Clarke</dc:creator>
  <cp:lastModifiedBy>N Millar</cp:lastModifiedBy>
  <cp:revision>186</cp:revision>
  <cp:lastPrinted>2022-10-22T08:24:35Z</cp:lastPrinted>
  <dcterms:created xsi:type="dcterms:W3CDTF">2015-06-08T12:47:09Z</dcterms:created>
  <dcterms:modified xsi:type="dcterms:W3CDTF">2023-10-18T16:15:48Z</dcterms:modified>
</cp:coreProperties>
</file>