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374" r:id="rId2"/>
    <p:sldId id="375" r:id="rId3"/>
    <p:sldId id="376" r:id="rId4"/>
    <p:sldId id="377" r:id="rId5"/>
    <p:sldId id="378" r:id="rId6"/>
    <p:sldId id="379" r:id="rId7"/>
    <p:sldId id="380" r:id="rId8"/>
    <p:sldId id="381" r:id="rId9"/>
    <p:sldId id="382" r:id="rId10"/>
    <p:sldId id="383" r:id="rId11"/>
  </p:sldIdLst>
  <p:sldSz cx="9144000" cy="6858000" type="overhead"/>
  <p:notesSz cx="6799263" cy="9875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5051"/>
    <a:srgbClr val="FEABA4"/>
    <a:srgbClr val="548235"/>
    <a:srgbClr val="E2F0D9"/>
    <a:srgbClr val="E1FF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748" autoAdjust="0"/>
    <p:restoredTop sz="86382" autoAdjust="0"/>
  </p:normalViewPr>
  <p:slideViewPr>
    <p:cSldViewPr snapToGrid="0">
      <p:cViewPr varScale="1">
        <p:scale>
          <a:sx n="73" d="100"/>
          <a:sy n="73" d="100"/>
        </p:scale>
        <p:origin x="53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856"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Davies" userId="b2956831-3cd2-4b57-9bd9-77cfee0b8564" providerId="ADAL" clId="{560A2016-C6EB-0D40-827B-20CD01B75E1C}"/>
    <pc:docChg chg="custSel modSld">
      <pc:chgData name="Christopher Davies" userId="b2956831-3cd2-4b57-9bd9-77cfee0b8564" providerId="ADAL" clId="{560A2016-C6EB-0D40-827B-20CD01B75E1C}" dt="2019-11-20T19:17:39.683" v="0" actId="313"/>
      <pc:docMkLst>
        <pc:docMk/>
      </pc:docMkLst>
      <pc:sldChg chg="modSp">
        <pc:chgData name="Christopher Davies" userId="b2956831-3cd2-4b57-9bd9-77cfee0b8564" providerId="ADAL" clId="{560A2016-C6EB-0D40-827B-20CD01B75E1C}" dt="2019-11-20T19:17:39.683" v="0" actId="313"/>
        <pc:sldMkLst>
          <pc:docMk/>
          <pc:sldMk cId="2257388879" sldId="335"/>
        </pc:sldMkLst>
        <pc:spChg chg="mod">
          <ac:chgData name="Christopher Davies" userId="b2956831-3cd2-4b57-9bd9-77cfee0b8564" providerId="ADAL" clId="{560A2016-C6EB-0D40-827B-20CD01B75E1C}" dt="2019-11-20T19:17:39.683" v="0" actId="313"/>
          <ac:spMkLst>
            <pc:docMk/>
            <pc:sldMk cId="2257388879" sldId="335"/>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2946347" cy="49379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1344" y="4"/>
            <a:ext cx="2946347" cy="493792"/>
          </a:xfrm>
          <a:prstGeom prst="rect">
            <a:avLst/>
          </a:prstGeom>
        </p:spPr>
        <p:txBody>
          <a:bodyPr vert="horz" lIns="91440" tIns="45720" rIns="91440" bIns="45720" rtlCol="0"/>
          <a:lstStyle>
            <a:lvl1pPr algn="r">
              <a:defRPr sz="1200"/>
            </a:lvl1pPr>
          </a:lstStyle>
          <a:p>
            <a:fld id="{09C92B58-80B2-48DE-A1B3-BB63D29064D7}" type="datetimeFigureOut">
              <a:rPr lang="en-GB" smtClean="0"/>
              <a:t>02/04/2020</a:t>
            </a:fld>
            <a:endParaRPr lang="en-GB"/>
          </a:p>
        </p:txBody>
      </p:sp>
      <p:sp>
        <p:nvSpPr>
          <p:cNvPr id="4" name="Footer Placeholder 3"/>
          <p:cNvSpPr>
            <a:spLocks noGrp="1"/>
          </p:cNvSpPr>
          <p:nvPr>
            <p:ph type="ftr" sz="quarter" idx="2"/>
          </p:nvPr>
        </p:nvSpPr>
        <p:spPr>
          <a:xfrm>
            <a:off x="0" y="9380336"/>
            <a:ext cx="2946347" cy="49379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1344" y="9380336"/>
            <a:ext cx="2946347" cy="493792"/>
          </a:xfrm>
          <a:prstGeom prst="rect">
            <a:avLst/>
          </a:prstGeom>
        </p:spPr>
        <p:txBody>
          <a:bodyPr vert="horz" lIns="91440" tIns="45720" rIns="91440" bIns="45720" rtlCol="0" anchor="b"/>
          <a:lstStyle>
            <a:lvl1pPr algn="r">
              <a:defRPr sz="1200"/>
            </a:lvl1pPr>
          </a:lstStyle>
          <a:p>
            <a:fld id="{5501DC9F-219A-4DDC-A88D-43C5EAA344BA}" type="slidenum">
              <a:rPr lang="en-GB" smtClean="0"/>
              <a:t>‹#›</a:t>
            </a:fld>
            <a:endParaRPr lang="en-GB"/>
          </a:p>
        </p:txBody>
      </p:sp>
    </p:spTree>
    <p:extLst>
      <p:ext uri="{BB962C8B-B14F-4D97-AF65-F5344CB8AC3E}">
        <p14:creationId xmlns:p14="http://schemas.microsoft.com/office/powerpoint/2010/main" val="381567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275" y="0"/>
            <a:ext cx="2946400" cy="495300"/>
          </a:xfrm>
          <a:prstGeom prst="rect">
            <a:avLst/>
          </a:prstGeom>
        </p:spPr>
        <p:txBody>
          <a:bodyPr vert="horz" lIns="91440" tIns="45720" rIns="91440" bIns="45720" rtlCol="0"/>
          <a:lstStyle>
            <a:lvl1pPr algn="r">
              <a:defRPr sz="1200"/>
            </a:lvl1pPr>
          </a:lstStyle>
          <a:p>
            <a:fld id="{CD8A4ACB-668C-6440-89E2-8C76C82B6A91}" type="datetimeFigureOut">
              <a:rPr lang="en-GB" smtClean="0"/>
              <a:t>02/04/2020</a:t>
            </a:fld>
            <a:endParaRPr lang="en-GB"/>
          </a:p>
        </p:txBody>
      </p:sp>
      <p:sp>
        <p:nvSpPr>
          <p:cNvPr id="4" name="Slide Image Placeholder 3"/>
          <p:cNvSpPr>
            <a:spLocks noGrp="1" noRot="1" noChangeAspect="1"/>
          </p:cNvSpPr>
          <p:nvPr>
            <p:ph type="sldImg" idx="2"/>
          </p:nvPr>
        </p:nvSpPr>
        <p:spPr>
          <a:xfrm>
            <a:off x="1179513" y="1235075"/>
            <a:ext cx="4440237" cy="33321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2" y="4752977"/>
            <a:ext cx="5440363" cy="38877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80538"/>
            <a:ext cx="2946400"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275" y="9380538"/>
            <a:ext cx="2946400" cy="495300"/>
          </a:xfrm>
          <a:prstGeom prst="rect">
            <a:avLst/>
          </a:prstGeom>
        </p:spPr>
        <p:txBody>
          <a:bodyPr vert="horz" lIns="91440" tIns="45720" rIns="91440" bIns="45720" rtlCol="0" anchor="b"/>
          <a:lstStyle>
            <a:lvl1pPr algn="r">
              <a:defRPr sz="1200"/>
            </a:lvl1pPr>
          </a:lstStyle>
          <a:p>
            <a:fld id="{C5E717F7-74FA-894A-B576-72F53216660C}" type="slidenum">
              <a:rPr lang="en-GB" smtClean="0"/>
              <a:t>‹#›</a:t>
            </a:fld>
            <a:endParaRPr lang="en-GB"/>
          </a:p>
        </p:txBody>
      </p:sp>
    </p:spTree>
    <p:extLst>
      <p:ext uri="{BB962C8B-B14F-4D97-AF65-F5344CB8AC3E}">
        <p14:creationId xmlns:p14="http://schemas.microsoft.com/office/powerpoint/2010/main" val="597160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93EE55-0274-482B-AC3B-41BA27EBCABA}"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87E794-C17B-4B52-B6E3-FACC89FA2A03}" type="slidenum">
              <a:rPr lang="en-GB" smtClean="0"/>
              <a:t>‹#›</a:t>
            </a:fld>
            <a:endParaRPr lang="en-GB"/>
          </a:p>
        </p:txBody>
      </p:sp>
    </p:spTree>
    <p:extLst>
      <p:ext uri="{BB962C8B-B14F-4D97-AF65-F5344CB8AC3E}">
        <p14:creationId xmlns:p14="http://schemas.microsoft.com/office/powerpoint/2010/main" val="3801378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93EE55-0274-482B-AC3B-41BA27EBCABA}"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87E794-C17B-4B52-B6E3-FACC89FA2A03}" type="slidenum">
              <a:rPr lang="en-GB" smtClean="0"/>
              <a:t>‹#›</a:t>
            </a:fld>
            <a:endParaRPr lang="en-GB"/>
          </a:p>
        </p:txBody>
      </p:sp>
    </p:spTree>
    <p:extLst>
      <p:ext uri="{BB962C8B-B14F-4D97-AF65-F5344CB8AC3E}">
        <p14:creationId xmlns:p14="http://schemas.microsoft.com/office/powerpoint/2010/main" val="3335755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93EE55-0274-482B-AC3B-41BA27EBCABA}"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87E794-C17B-4B52-B6E3-FACC89FA2A03}" type="slidenum">
              <a:rPr lang="en-GB" smtClean="0"/>
              <a:t>‹#›</a:t>
            </a:fld>
            <a:endParaRPr lang="en-GB"/>
          </a:p>
        </p:txBody>
      </p:sp>
    </p:spTree>
    <p:extLst>
      <p:ext uri="{BB962C8B-B14F-4D97-AF65-F5344CB8AC3E}">
        <p14:creationId xmlns:p14="http://schemas.microsoft.com/office/powerpoint/2010/main" val="2588990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04019"/>
          </a:xfrm>
          <a:solidFill>
            <a:schemeClr val="accent6">
              <a:lumMod val="20000"/>
              <a:lumOff val="80000"/>
            </a:schemeClr>
          </a:solidFill>
          <a:ln>
            <a:solidFill>
              <a:schemeClr val="tx1"/>
            </a:solidFill>
          </a:ln>
        </p:spPr>
        <p:txBody>
          <a:bodyPr>
            <a:normAutofit/>
          </a:bodyPr>
          <a:lstStyle>
            <a:lvl1pPr algn="ctr">
              <a:defRPr sz="3200"/>
            </a:lvl1pPr>
          </a:lstStyle>
          <a:p>
            <a:r>
              <a:rPr lang="en-US"/>
              <a:t>Click to edit Master title style</a:t>
            </a:r>
            <a:endParaRPr lang="en-US" dirty="0"/>
          </a:p>
        </p:txBody>
      </p:sp>
      <p:sp>
        <p:nvSpPr>
          <p:cNvPr id="3" name="Content Placeholder 2"/>
          <p:cNvSpPr>
            <a:spLocks noGrp="1"/>
          </p:cNvSpPr>
          <p:nvPr>
            <p:ph idx="1"/>
          </p:nvPr>
        </p:nvSpPr>
        <p:spPr>
          <a:xfrm>
            <a:off x="628650" y="1223889"/>
            <a:ext cx="7886700" cy="49530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93EE55-0274-482B-AC3B-41BA27EBCABA}"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87E794-C17B-4B52-B6E3-FACC89FA2A03}" type="slidenum">
              <a:rPr lang="en-GB" smtClean="0"/>
              <a:t>‹#›</a:t>
            </a:fld>
            <a:endParaRPr lang="en-GB"/>
          </a:p>
        </p:txBody>
      </p:sp>
    </p:spTree>
    <p:extLst>
      <p:ext uri="{BB962C8B-B14F-4D97-AF65-F5344CB8AC3E}">
        <p14:creationId xmlns:p14="http://schemas.microsoft.com/office/powerpoint/2010/main" val="3184516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393EE55-0274-482B-AC3B-41BA27EBCABA}"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87E794-C17B-4B52-B6E3-FACC89FA2A03}" type="slidenum">
              <a:rPr lang="en-GB" smtClean="0"/>
              <a:t>‹#›</a:t>
            </a:fld>
            <a:endParaRPr lang="en-GB"/>
          </a:p>
        </p:txBody>
      </p:sp>
    </p:spTree>
    <p:extLst>
      <p:ext uri="{BB962C8B-B14F-4D97-AF65-F5344CB8AC3E}">
        <p14:creationId xmlns:p14="http://schemas.microsoft.com/office/powerpoint/2010/main" val="808712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93EE55-0274-482B-AC3B-41BA27EBCABA}" type="datetimeFigureOut">
              <a:rPr lang="en-GB" smtClean="0"/>
              <a:t>02/04/2020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87E794-C17B-4B52-B6E3-FACC89FA2A03}" type="slidenum">
              <a:rPr lang="en-GB" smtClean="0"/>
              <a:t>‹#›</a:t>
            </a:fld>
            <a:endParaRPr lang="en-GB"/>
          </a:p>
        </p:txBody>
      </p:sp>
    </p:spTree>
    <p:extLst>
      <p:ext uri="{BB962C8B-B14F-4D97-AF65-F5344CB8AC3E}">
        <p14:creationId xmlns:p14="http://schemas.microsoft.com/office/powerpoint/2010/main" val="402505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93EE55-0274-482B-AC3B-41BA27EBCABA}" type="datetimeFigureOut">
              <a:rPr lang="en-GB" smtClean="0"/>
              <a:t>02/04/2020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387E794-C17B-4B52-B6E3-FACC89FA2A03}" type="slidenum">
              <a:rPr lang="en-GB" smtClean="0"/>
              <a:t>‹#›</a:t>
            </a:fld>
            <a:endParaRPr lang="en-GB"/>
          </a:p>
        </p:txBody>
      </p:sp>
    </p:spTree>
    <p:extLst>
      <p:ext uri="{BB962C8B-B14F-4D97-AF65-F5344CB8AC3E}">
        <p14:creationId xmlns:p14="http://schemas.microsoft.com/office/powerpoint/2010/main" val="3453268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19612"/>
          </a:xfrm>
          <a:solidFill>
            <a:schemeClr val="accent6">
              <a:lumMod val="20000"/>
              <a:lumOff val="80000"/>
            </a:schemeClr>
          </a:solidFill>
          <a:ln>
            <a:solidFill>
              <a:schemeClr val="tx1"/>
            </a:solidFill>
          </a:ln>
        </p:spPr>
        <p:txBody>
          <a:bodyPr>
            <a:no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93EE55-0274-482B-AC3B-41BA27EBCABA}" type="datetimeFigureOut">
              <a:rPr lang="en-GB" smtClean="0"/>
              <a:t>02/04/2020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87E794-C17B-4B52-B6E3-FACC89FA2A03}" type="slidenum">
              <a:rPr lang="en-GB" smtClean="0"/>
              <a:t>‹#›</a:t>
            </a:fld>
            <a:endParaRPr lang="en-GB"/>
          </a:p>
        </p:txBody>
      </p:sp>
    </p:spTree>
    <p:extLst>
      <p:ext uri="{BB962C8B-B14F-4D97-AF65-F5344CB8AC3E}">
        <p14:creationId xmlns:p14="http://schemas.microsoft.com/office/powerpoint/2010/main" val="1580481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93EE55-0274-482B-AC3B-41BA27EBCABA}" type="datetimeFigureOut">
              <a:rPr lang="en-GB" smtClean="0"/>
              <a:t>02/04/2020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387E794-C17B-4B52-B6E3-FACC89FA2A03}" type="slidenum">
              <a:rPr lang="en-GB" smtClean="0"/>
              <a:t>‹#›</a:t>
            </a:fld>
            <a:endParaRPr lang="en-GB"/>
          </a:p>
        </p:txBody>
      </p:sp>
    </p:spTree>
    <p:extLst>
      <p:ext uri="{BB962C8B-B14F-4D97-AF65-F5344CB8AC3E}">
        <p14:creationId xmlns:p14="http://schemas.microsoft.com/office/powerpoint/2010/main" val="878079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93EE55-0274-482B-AC3B-41BA27EBCABA}" type="datetimeFigureOut">
              <a:rPr lang="en-GB" smtClean="0"/>
              <a:t>02/04/2020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87E794-C17B-4B52-B6E3-FACC89FA2A03}" type="slidenum">
              <a:rPr lang="en-GB" smtClean="0"/>
              <a:t>‹#›</a:t>
            </a:fld>
            <a:endParaRPr lang="en-GB"/>
          </a:p>
        </p:txBody>
      </p:sp>
    </p:spTree>
    <p:extLst>
      <p:ext uri="{BB962C8B-B14F-4D97-AF65-F5344CB8AC3E}">
        <p14:creationId xmlns:p14="http://schemas.microsoft.com/office/powerpoint/2010/main" val="3317354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93EE55-0274-482B-AC3B-41BA27EBCABA}" type="datetimeFigureOut">
              <a:rPr lang="en-GB" smtClean="0"/>
              <a:t>02/04/2020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87E794-C17B-4B52-B6E3-FACC89FA2A03}" type="slidenum">
              <a:rPr lang="en-GB" smtClean="0"/>
              <a:t>‹#›</a:t>
            </a:fld>
            <a:endParaRPr lang="en-GB"/>
          </a:p>
        </p:txBody>
      </p:sp>
    </p:spTree>
    <p:extLst>
      <p:ext uri="{BB962C8B-B14F-4D97-AF65-F5344CB8AC3E}">
        <p14:creationId xmlns:p14="http://schemas.microsoft.com/office/powerpoint/2010/main" val="2006486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93EE55-0274-482B-AC3B-41BA27EBCABA}" type="datetimeFigureOut">
              <a:rPr lang="en-GB" smtClean="0"/>
              <a:t>02/04/2020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87E794-C17B-4B52-B6E3-FACC89FA2A03}" type="slidenum">
              <a:rPr lang="en-GB" smtClean="0"/>
              <a:t>‹#›</a:t>
            </a:fld>
            <a:endParaRPr lang="en-GB"/>
          </a:p>
        </p:txBody>
      </p:sp>
      <p:sp>
        <p:nvSpPr>
          <p:cNvPr id="7" name="Rectangle 6"/>
          <p:cNvSpPr/>
          <p:nvPr userDrawn="1"/>
        </p:nvSpPr>
        <p:spPr>
          <a:xfrm>
            <a:off x="503435" y="236306"/>
            <a:ext cx="8178228" cy="612004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userDrawn="1"/>
        </p:nvSpPr>
        <p:spPr>
          <a:xfrm>
            <a:off x="6457951" y="6176963"/>
            <a:ext cx="2057400" cy="34712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Business Studies</a:t>
            </a:r>
          </a:p>
        </p:txBody>
      </p:sp>
    </p:spTree>
    <p:extLst>
      <p:ext uri="{BB962C8B-B14F-4D97-AF65-F5344CB8AC3E}">
        <p14:creationId xmlns:p14="http://schemas.microsoft.com/office/powerpoint/2010/main" val="11819644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ct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ctr"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ctr"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theyarethefuture.co.uk/anxiety-children-teenager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heyarethefuture.co.uk/brain-development-childre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mind.org.uk/information-support/tips-for-everyday-living/nature-and-mental-health/how-nature-benefits-mental-health/"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Sources of Worry and anxiety about </a:t>
            </a:r>
            <a:r>
              <a:rPr lang="en-GB" b="1" dirty="0" smtClean="0"/>
              <a:t>coronavirus</a:t>
            </a:r>
            <a:endParaRPr lang="en-GB" b="1" dirty="0"/>
          </a:p>
        </p:txBody>
      </p:sp>
      <p:sp>
        <p:nvSpPr>
          <p:cNvPr id="3" name="Content Placeholder 2"/>
          <p:cNvSpPr>
            <a:spLocks noGrp="1"/>
          </p:cNvSpPr>
          <p:nvPr>
            <p:ph idx="1"/>
          </p:nvPr>
        </p:nvSpPr>
        <p:spPr/>
        <p:txBody>
          <a:bodyPr>
            <a:normAutofit fontScale="85000" lnSpcReduction="20000"/>
          </a:bodyPr>
          <a:lstStyle/>
          <a:p>
            <a:pPr marL="0" indent="0" algn="l">
              <a:buNone/>
            </a:pPr>
            <a:r>
              <a:rPr lang="en-GB" dirty="0" smtClean="0"/>
              <a:t>Your </a:t>
            </a:r>
            <a:r>
              <a:rPr lang="en-GB" dirty="0"/>
              <a:t>worry and anxiety about coronavirus is normal </a:t>
            </a:r>
            <a:r>
              <a:rPr lang="en-GB" dirty="0" smtClean="0"/>
              <a:t>and understandable</a:t>
            </a:r>
            <a:endParaRPr lang="en-GB" dirty="0"/>
          </a:p>
          <a:p>
            <a:pPr algn="l"/>
            <a:r>
              <a:rPr lang="en-GB" dirty="0"/>
              <a:t>Increased worry and stress at this complicated time is completely normal. You may notice a number of signs of </a:t>
            </a:r>
            <a:r>
              <a:rPr lang="en-GB" dirty="0">
                <a:hlinkClick r:id="rId2"/>
              </a:rPr>
              <a:t>anxiety</a:t>
            </a:r>
            <a:r>
              <a:rPr lang="en-GB" dirty="0"/>
              <a:t> in your own body. These might include:</a:t>
            </a:r>
          </a:p>
          <a:p>
            <a:pPr algn="l"/>
            <a:r>
              <a:rPr lang="en-GB" dirty="0" smtClean="0"/>
              <a:t>Pounding </a:t>
            </a:r>
            <a:r>
              <a:rPr lang="en-GB" dirty="0"/>
              <a:t>heart or increased heart rate</a:t>
            </a:r>
          </a:p>
          <a:p>
            <a:pPr algn="l"/>
            <a:r>
              <a:rPr lang="en-GB" dirty="0"/>
              <a:t>Rapid breathing or shortness of breath</a:t>
            </a:r>
          </a:p>
          <a:p>
            <a:pPr algn="l"/>
            <a:r>
              <a:rPr lang="en-GB" dirty="0"/>
              <a:t>Irritability</a:t>
            </a:r>
          </a:p>
          <a:p>
            <a:pPr algn="l"/>
            <a:r>
              <a:rPr lang="en-GB" dirty="0"/>
              <a:t>Tense muscles</a:t>
            </a:r>
          </a:p>
          <a:p>
            <a:pPr algn="l"/>
            <a:r>
              <a:rPr lang="en-GB" dirty="0"/>
              <a:t>Insomnia or other sleep issues (waking up frequently, for example)</a:t>
            </a:r>
          </a:p>
          <a:p>
            <a:pPr algn="l"/>
            <a:r>
              <a:rPr lang="en-GB" dirty="0"/>
              <a:t>Stomach pains, feeling sick, or digestive trouble</a:t>
            </a:r>
          </a:p>
          <a:p>
            <a:pPr algn="l"/>
            <a:r>
              <a:rPr lang="en-GB" dirty="0"/>
              <a:t>Headaches</a:t>
            </a:r>
          </a:p>
          <a:p>
            <a:pPr algn="l"/>
            <a:r>
              <a:rPr lang="en-GB" dirty="0"/>
              <a:t>Sweating, trembling or shaking</a:t>
            </a:r>
          </a:p>
          <a:p>
            <a:pPr algn="l"/>
            <a:endParaRPr lang="en-GB" dirty="0"/>
          </a:p>
          <a:p>
            <a:pPr algn="l"/>
            <a:endParaRPr lang="en-GB" dirty="0"/>
          </a:p>
        </p:txBody>
      </p:sp>
    </p:spTree>
    <p:extLst>
      <p:ext uri="{BB962C8B-B14F-4D97-AF65-F5344CB8AC3E}">
        <p14:creationId xmlns:p14="http://schemas.microsoft.com/office/powerpoint/2010/main" val="42797944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Strategy six: Notice and create some positives out of adversity</a:t>
            </a:r>
          </a:p>
        </p:txBody>
      </p:sp>
      <p:sp>
        <p:nvSpPr>
          <p:cNvPr id="3" name="Content Placeholder 2"/>
          <p:cNvSpPr>
            <a:spLocks noGrp="1"/>
          </p:cNvSpPr>
          <p:nvPr>
            <p:ph idx="1"/>
          </p:nvPr>
        </p:nvSpPr>
        <p:spPr>
          <a:xfrm>
            <a:off x="567690" y="1307709"/>
            <a:ext cx="7947660" cy="4953074"/>
          </a:xfrm>
        </p:spPr>
        <p:txBody>
          <a:bodyPr>
            <a:normAutofit lnSpcReduction="10000"/>
          </a:bodyPr>
          <a:lstStyle/>
          <a:p>
            <a:pPr algn="l"/>
            <a:r>
              <a:rPr lang="en-GB" dirty="0"/>
              <a:t>This can be really hard if you are feeling overwhelmed. Come back to this one another time if you need to.</a:t>
            </a:r>
          </a:p>
          <a:p>
            <a:pPr algn="l"/>
            <a:r>
              <a:rPr lang="en-GB" dirty="0"/>
              <a:t>Even though we are facing challenges ahead, we are also facing some things that will have silver linings. We may get to spend more quality time with our immediate families. Our children may have a chance to try new things, including home projects that they may never have thought of trying. </a:t>
            </a:r>
            <a:endParaRPr lang="en-GB" dirty="0" smtClean="0"/>
          </a:p>
          <a:p>
            <a:pPr algn="l"/>
            <a:r>
              <a:rPr lang="en-GB" dirty="0" smtClean="0"/>
              <a:t>Help </a:t>
            </a:r>
            <a:r>
              <a:rPr lang="en-GB" dirty="0"/>
              <a:t>your child to think about some of the positives that are coming out of this crisis on a global scale, such as the benefits to the environment</a:t>
            </a:r>
            <a:r>
              <a:rPr lang="en-GB" dirty="0" smtClean="0"/>
              <a:t>.</a:t>
            </a:r>
            <a:endParaRPr lang="en-GB" dirty="0"/>
          </a:p>
        </p:txBody>
      </p:sp>
    </p:spTree>
    <p:extLst>
      <p:ext uri="{BB962C8B-B14F-4D97-AF65-F5344CB8AC3E}">
        <p14:creationId xmlns:p14="http://schemas.microsoft.com/office/powerpoint/2010/main" val="90485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What can I do?</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b="1" dirty="0"/>
              <a:t>Be patient with </a:t>
            </a:r>
            <a:r>
              <a:rPr lang="en-GB" b="1" dirty="0" smtClean="0"/>
              <a:t>yourself</a:t>
            </a:r>
          </a:p>
          <a:p>
            <a:pPr marL="0" indent="0">
              <a:buNone/>
            </a:pPr>
            <a:r>
              <a:rPr lang="en-GB" dirty="0"/>
              <a:t>These symptoms are simply your body’s way of trying to protect you. When your brain senses danger (whether real or perceived) it starts to trigger a fight or flight response (in a “better safe than sorry” kind of way) to get you to safety. It is telling you to run away or fight the perceived danger, and it prepares you, physically, to do this. Every symptom is part of that clever process. For example, a burst of adrenaline and an increase in the stress hormone cortisol, energize you and make you alert. This is connected with feeling sweaty or shaky, an increase in your heart rate (which can feel scary), and a change (quickening) in your breathing which can make you feel out of control.</a:t>
            </a:r>
          </a:p>
        </p:txBody>
      </p:sp>
    </p:spTree>
    <p:extLst>
      <p:ext uri="{BB962C8B-B14F-4D97-AF65-F5344CB8AC3E}">
        <p14:creationId xmlns:p14="http://schemas.microsoft.com/office/powerpoint/2010/main" val="2058521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What can I do?</a:t>
            </a:r>
            <a:endParaRPr lang="en-GB" dirty="0"/>
          </a:p>
        </p:txBody>
      </p:sp>
      <p:sp>
        <p:nvSpPr>
          <p:cNvPr id="3" name="Content Placeholder 2"/>
          <p:cNvSpPr>
            <a:spLocks noGrp="1"/>
          </p:cNvSpPr>
          <p:nvPr>
            <p:ph idx="1"/>
          </p:nvPr>
        </p:nvSpPr>
        <p:spPr>
          <a:xfrm>
            <a:off x="628650" y="1223889"/>
            <a:ext cx="3867150" cy="4953074"/>
          </a:xfrm>
        </p:spPr>
        <p:txBody>
          <a:bodyPr>
            <a:normAutofit fontScale="92500"/>
          </a:bodyPr>
          <a:lstStyle/>
          <a:p>
            <a:pPr marL="0" indent="0">
              <a:buNone/>
            </a:pPr>
            <a:r>
              <a:rPr lang="en-GB" b="1" dirty="0"/>
              <a:t>These feelings will pass</a:t>
            </a:r>
          </a:p>
          <a:p>
            <a:pPr marL="0" indent="0">
              <a:buNone/>
            </a:pPr>
            <a:r>
              <a:rPr lang="en-GB" dirty="0"/>
              <a:t>Do not be annoyed or cross with yourself, or feel that you “should be coping” better. The feelings will pass when your body feels safe again. However, it is important to try to manage the anxiety, both for yourself and your children. I read a really helpful quote yesterday. Here it is:</a:t>
            </a:r>
          </a:p>
        </p:txBody>
      </p:sp>
      <p:pic>
        <p:nvPicPr>
          <p:cNvPr id="1026" name="Picture 2" descr="https://theyarethefuture.co.uk/wp-content/uploads/2020/03/quote-for-anxiety-and-worry-about-coronavirus-240x3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0579" y="1107244"/>
            <a:ext cx="3850796" cy="48134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0345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Strategy one: Shift your focus to what you can control</a:t>
            </a:r>
          </a:p>
        </p:txBody>
      </p:sp>
      <p:sp>
        <p:nvSpPr>
          <p:cNvPr id="3" name="Content Placeholder 2"/>
          <p:cNvSpPr>
            <a:spLocks noGrp="1"/>
          </p:cNvSpPr>
          <p:nvPr>
            <p:ph idx="1"/>
          </p:nvPr>
        </p:nvSpPr>
        <p:spPr>
          <a:xfrm>
            <a:off x="567690" y="1307709"/>
            <a:ext cx="3867150" cy="4953074"/>
          </a:xfrm>
        </p:spPr>
        <p:txBody>
          <a:bodyPr>
            <a:normAutofit fontScale="92500" lnSpcReduction="20000"/>
          </a:bodyPr>
          <a:lstStyle/>
          <a:p>
            <a:pPr marL="0" indent="0">
              <a:buNone/>
            </a:pPr>
            <a:r>
              <a:rPr lang="en-GB" dirty="0"/>
              <a:t>This is a strategy to help you sift through your worries and concerns. If you have worries on many different levels at the moment (immediate family, extended family, work, businesses, society, the world), congratulations, you are normal! However, we can feel less out of control if we can put aside those worries that we can do nothing about. Take a look at the </a:t>
            </a:r>
            <a:r>
              <a:rPr lang="en-GB" dirty="0" smtClean="0"/>
              <a:t>diagram:</a:t>
            </a:r>
            <a:r>
              <a:rPr lang="en-GB" dirty="0"/>
              <a:t/>
            </a:r>
            <a:br>
              <a:rPr lang="en-GB" dirty="0"/>
            </a:br>
            <a:endParaRPr lang="en-GB" dirty="0"/>
          </a:p>
        </p:txBody>
      </p:sp>
      <p:pic>
        <p:nvPicPr>
          <p:cNvPr id="3074" name="Picture 2" descr="https://theyarethefuture.co.uk/wp-content/uploads/2020/03/Worry-and-anxiety-about-coronavirus-control-diagram-300x3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9538" y="1551549"/>
            <a:ext cx="3995812" cy="39958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6648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Strategy </a:t>
            </a:r>
            <a:r>
              <a:rPr lang="en-GB" dirty="0" smtClean="0"/>
              <a:t>one - TASK: </a:t>
            </a:r>
            <a:r>
              <a:rPr lang="en-GB" dirty="0"/>
              <a:t>Shift your focus to what you can </a:t>
            </a:r>
            <a:r>
              <a:rPr lang="en-GB" dirty="0" smtClean="0"/>
              <a:t>control</a:t>
            </a:r>
            <a:endParaRPr lang="en-GB" dirty="0"/>
          </a:p>
        </p:txBody>
      </p:sp>
      <p:sp>
        <p:nvSpPr>
          <p:cNvPr id="3" name="Content Placeholder 2"/>
          <p:cNvSpPr>
            <a:spLocks noGrp="1"/>
          </p:cNvSpPr>
          <p:nvPr>
            <p:ph idx="1"/>
          </p:nvPr>
        </p:nvSpPr>
        <p:spPr>
          <a:xfrm>
            <a:off x="567690" y="1307709"/>
            <a:ext cx="7947660" cy="4953074"/>
          </a:xfrm>
        </p:spPr>
        <p:txBody>
          <a:bodyPr>
            <a:normAutofit fontScale="70000" lnSpcReduction="20000"/>
          </a:bodyPr>
          <a:lstStyle/>
          <a:p>
            <a:pPr marL="0" indent="0">
              <a:buNone/>
            </a:pPr>
            <a:r>
              <a:rPr lang="en-GB" dirty="0"/>
              <a:t>It will probably be helpful for you to write out your own version of this on a piece of paper.</a:t>
            </a:r>
          </a:p>
          <a:p>
            <a:pPr marL="0" indent="0">
              <a:buNone/>
            </a:pPr>
            <a:r>
              <a:rPr lang="en-GB" dirty="0"/>
              <a:t>Here are some examples of things I cannot control right now:</a:t>
            </a:r>
          </a:p>
          <a:p>
            <a:pPr algn="l"/>
            <a:r>
              <a:rPr lang="en-GB" dirty="0"/>
              <a:t>Schools opening or closing.</a:t>
            </a:r>
          </a:p>
          <a:p>
            <a:pPr algn="l"/>
            <a:r>
              <a:rPr lang="en-GB" dirty="0"/>
              <a:t>Flights/trips/holidays being cancelled.</a:t>
            </a:r>
          </a:p>
          <a:p>
            <a:pPr algn="l"/>
            <a:r>
              <a:rPr lang="en-GB" dirty="0"/>
              <a:t>The NHS being extremely busy.</a:t>
            </a:r>
          </a:p>
          <a:p>
            <a:pPr algn="l"/>
            <a:r>
              <a:rPr lang="en-GB" dirty="0"/>
              <a:t>Here are some examples of things I can control:</a:t>
            </a:r>
          </a:p>
          <a:p>
            <a:pPr algn="l"/>
            <a:r>
              <a:rPr lang="en-GB" dirty="0"/>
              <a:t>Eating well and ensuring my children eat well.</a:t>
            </a:r>
          </a:p>
          <a:p>
            <a:pPr algn="l"/>
            <a:r>
              <a:rPr lang="en-GB" dirty="0"/>
              <a:t>Making a plan of activities to keep myself and my children busy/engaged/happy if we are off school/work.</a:t>
            </a:r>
          </a:p>
          <a:p>
            <a:pPr algn="l"/>
            <a:r>
              <a:rPr lang="en-GB" dirty="0"/>
              <a:t>Calling my elderly relatives once a day.</a:t>
            </a:r>
          </a:p>
          <a:p>
            <a:pPr marL="0" indent="0">
              <a:buNone/>
            </a:pPr>
            <a:r>
              <a:rPr lang="en-GB" smtClean="0"/>
              <a:t>Task: Make </a:t>
            </a:r>
            <a:r>
              <a:rPr lang="en-GB" dirty="0"/>
              <a:t>your own list</a:t>
            </a:r>
            <a:r>
              <a:rPr lang="en-GB" dirty="0" smtClean="0"/>
              <a:t>.</a:t>
            </a:r>
          </a:p>
          <a:p>
            <a:pPr marL="0" indent="0">
              <a:buNone/>
            </a:pPr>
            <a:r>
              <a:rPr lang="en-GB" dirty="0" smtClean="0"/>
              <a:t> </a:t>
            </a:r>
            <a:r>
              <a:rPr lang="en-GB" dirty="0"/>
              <a:t>Then make an intention to focus on the things in the circle, that you can control. When the other things come into your mind, do not be cross with yourself, just acknowledge them and choose to re-focus on the things you can control on your list.</a:t>
            </a:r>
          </a:p>
        </p:txBody>
      </p:sp>
    </p:spTree>
    <p:extLst>
      <p:ext uri="{BB962C8B-B14F-4D97-AF65-F5344CB8AC3E}">
        <p14:creationId xmlns:p14="http://schemas.microsoft.com/office/powerpoint/2010/main" val="559511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Strategy two: Limit access to the news to limit worry and anxiety about coronavirus</a:t>
            </a:r>
            <a:endParaRPr lang="en-GB" dirty="0"/>
          </a:p>
        </p:txBody>
      </p:sp>
      <p:sp>
        <p:nvSpPr>
          <p:cNvPr id="3" name="Content Placeholder 2"/>
          <p:cNvSpPr>
            <a:spLocks noGrp="1"/>
          </p:cNvSpPr>
          <p:nvPr>
            <p:ph idx="1"/>
          </p:nvPr>
        </p:nvSpPr>
        <p:spPr>
          <a:xfrm>
            <a:off x="567690" y="1307709"/>
            <a:ext cx="7947660" cy="4953074"/>
          </a:xfrm>
        </p:spPr>
        <p:txBody>
          <a:bodyPr>
            <a:normAutofit/>
          </a:bodyPr>
          <a:lstStyle/>
          <a:p>
            <a:pPr marL="0" indent="0">
              <a:buNone/>
            </a:pPr>
            <a:r>
              <a:rPr lang="en-GB" dirty="0" smtClean="0"/>
              <a:t>T</a:t>
            </a:r>
            <a:r>
              <a:rPr lang="en-GB" dirty="0"/>
              <a:t>he news, on TV, in print, and online, is not balanced. For understandable reasons, there is a focus on bad news (for example, people dying, rather than people recovering, from coronavirus). </a:t>
            </a:r>
            <a:endParaRPr lang="en-GB" dirty="0" smtClean="0"/>
          </a:p>
          <a:p>
            <a:pPr marL="0" indent="0">
              <a:buNone/>
            </a:pPr>
            <a:r>
              <a:rPr lang="en-GB" dirty="0" smtClean="0"/>
              <a:t>Therefore</a:t>
            </a:r>
            <a:r>
              <a:rPr lang="en-GB" dirty="0"/>
              <a:t>, to help your brain to be balanced, try to limit your access to the news. Much more importantly, limit your child’s access to the news. Children’s </a:t>
            </a:r>
            <a:r>
              <a:rPr lang="en-GB" dirty="0">
                <a:hlinkClick r:id="rId2"/>
              </a:rPr>
              <a:t>brains</a:t>
            </a:r>
            <a:r>
              <a:rPr lang="en-GB" dirty="0"/>
              <a:t> have not yet developed the ability to balance their fears with rational thoughts – this comes in the teenage years and early adulthood when connections between the frontal cortex and the limbic system strengthen.</a:t>
            </a:r>
          </a:p>
        </p:txBody>
      </p:sp>
    </p:spTree>
    <p:extLst>
      <p:ext uri="{BB962C8B-B14F-4D97-AF65-F5344CB8AC3E}">
        <p14:creationId xmlns:p14="http://schemas.microsoft.com/office/powerpoint/2010/main" val="3402297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Strategy three: Work on your breathing, and consider exploring or returning to mindfulness</a:t>
            </a:r>
          </a:p>
        </p:txBody>
      </p:sp>
      <p:sp>
        <p:nvSpPr>
          <p:cNvPr id="3" name="Content Placeholder 2"/>
          <p:cNvSpPr>
            <a:spLocks noGrp="1"/>
          </p:cNvSpPr>
          <p:nvPr>
            <p:ph idx="1"/>
          </p:nvPr>
        </p:nvSpPr>
        <p:spPr>
          <a:xfrm>
            <a:off x="567690" y="1307709"/>
            <a:ext cx="7947660" cy="4953074"/>
          </a:xfrm>
        </p:spPr>
        <p:txBody>
          <a:bodyPr>
            <a:normAutofit/>
          </a:bodyPr>
          <a:lstStyle/>
          <a:p>
            <a:pPr marL="0" indent="0">
              <a:buNone/>
            </a:pPr>
            <a:r>
              <a:rPr lang="en-GB" dirty="0"/>
              <a:t>Deep, slow breathing helps stimulate the parasympathetic nervous system – the part of the nervous system that calms and soothes us</a:t>
            </a:r>
            <a:r>
              <a:rPr lang="en-GB" dirty="0" smtClean="0"/>
              <a:t>.</a:t>
            </a:r>
          </a:p>
          <a:p>
            <a:pPr marL="0" indent="0">
              <a:buNone/>
            </a:pPr>
            <a:r>
              <a:rPr lang="en-GB" dirty="0"/>
              <a:t>Mindfulness is not just about breathing but there is a strong connection. Mindfulness also teaches us to observe our thoughts and choose which ones to engage with, which is a crucial skill in the current climate, with worries and anxiety about coronavirus threatening to overwhelm our brains at times. </a:t>
            </a:r>
          </a:p>
        </p:txBody>
      </p:sp>
    </p:spTree>
    <p:extLst>
      <p:ext uri="{BB962C8B-B14F-4D97-AF65-F5344CB8AC3E}">
        <p14:creationId xmlns:p14="http://schemas.microsoft.com/office/powerpoint/2010/main" val="36297428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Strategy four: Focus on activities that soothe the senses</a:t>
            </a:r>
          </a:p>
        </p:txBody>
      </p:sp>
      <p:sp>
        <p:nvSpPr>
          <p:cNvPr id="3" name="Content Placeholder 2"/>
          <p:cNvSpPr>
            <a:spLocks noGrp="1"/>
          </p:cNvSpPr>
          <p:nvPr>
            <p:ph idx="1"/>
          </p:nvPr>
        </p:nvSpPr>
        <p:spPr>
          <a:xfrm>
            <a:off x="567690" y="1307709"/>
            <a:ext cx="7947660" cy="4953074"/>
          </a:xfrm>
        </p:spPr>
        <p:txBody>
          <a:bodyPr>
            <a:normAutofit fontScale="70000" lnSpcReduction="20000"/>
          </a:bodyPr>
          <a:lstStyle/>
          <a:p>
            <a:pPr marL="0" indent="0">
              <a:buNone/>
            </a:pPr>
            <a:r>
              <a:rPr lang="en-GB" dirty="0"/>
              <a:t>When the nervous system is on high alert (see above), all the senses are working very hard, and you may notice that you feel increased fatigue. Every family is different so write down some activities that soothe your senses and your child’s, and schedule at least one every day. This will contribute to a calmer nervous system. Think of all the senses. For example:</a:t>
            </a:r>
          </a:p>
          <a:p>
            <a:pPr algn="l"/>
            <a:r>
              <a:rPr lang="en-GB" dirty="0"/>
              <a:t>Taste: Make soothing hot chocolate or a comforting casserole.</a:t>
            </a:r>
          </a:p>
          <a:p>
            <a:pPr algn="l"/>
            <a:r>
              <a:rPr lang="en-GB" dirty="0"/>
              <a:t>Touch: Have a sensual bubble bath. Wrap your child tightly in a blanket.</a:t>
            </a:r>
          </a:p>
          <a:p>
            <a:pPr algn="l"/>
            <a:r>
              <a:rPr lang="en-GB" dirty="0"/>
              <a:t>Smell: Go outside and explore the smells of the plants and flowers you can see.</a:t>
            </a:r>
          </a:p>
          <a:p>
            <a:pPr algn="l"/>
            <a:r>
              <a:rPr lang="en-GB" dirty="0"/>
              <a:t>Hearing: Focus on using a calming tone of voice in your family, play calming music.</a:t>
            </a:r>
          </a:p>
          <a:p>
            <a:pPr algn="l"/>
            <a:r>
              <a:rPr lang="en-GB" dirty="0"/>
              <a:t>Vision: Spend time making at least one room into a calm, uncluttered space where your mind (and your child’s) can rest if you need to spend a lot of time at home.</a:t>
            </a:r>
          </a:p>
          <a:p>
            <a:pPr algn="l"/>
            <a:r>
              <a:rPr lang="en-GB" dirty="0"/>
              <a:t>Overall, getting outside is really crucial if you possibly can. There is research showing that the sights, sounds and smells </a:t>
            </a:r>
            <a:r>
              <a:rPr lang="en-GB" dirty="0">
                <a:hlinkClick r:id="rId2"/>
              </a:rPr>
              <a:t>contribute positively to wellbeing</a:t>
            </a:r>
            <a:r>
              <a:rPr lang="en-GB" dirty="0"/>
              <a:t>, and are calming for the nervous system.</a:t>
            </a:r>
          </a:p>
        </p:txBody>
      </p:sp>
    </p:spTree>
    <p:extLst>
      <p:ext uri="{BB962C8B-B14F-4D97-AF65-F5344CB8AC3E}">
        <p14:creationId xmlns:p14="http://schemas.microsoft.com/office/powerpoint/2010/main" val="39963061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Strategy five: Keep up as many routines as you can</a:t>
            </a:r>
          </a:p>
        </p:txBody>
      </p:sp>
      <p:sp>
        <p:nvSpPr>
          <p:cNvPr id="3" name="Content Placeholder 2"/>
          <p:cNvSpPr>
            <a:spLocks noGrp="1"/>
          </p:cNvSpPr>
          <p:nvPr>
            <p:ph idx="1"/>
          </p:nvPr>
        </p:nvSpPr>
        <p:spPr>
          <a:xfrm>
            <a:off x="567690" y="1307709"/>
            <a:ext cx="7947660" cy="4953074"/>
          </a:xfrm>
        </p:spPr>
        <p:txBody>
          <a:bodyPr>
            <a:normAutofit fontScale="92500" lnSpcReduction="10000"/>
          </a:bodyPr>
          <a:lstStyle/>
          <a:p>
            <a:pPr algn="l"/>
            <a:r>
              <a:rPr lang="en-GB" dirty="0" smtClean="0"/>
              <a:t>Human beings generally </a:t>
            </a:r>
            <a:r>
              <a:rPr lang="en-GB" dirty="0"/>
              <a:t>thrive on structure and </a:t>
            </a:r>
            <a:r>
              <a:rPr lang="en-GB" dirty="0" smtClean="0"/>
              <a:t>routine</a:t>
            </a:r>
            <a:r>
              <a:rPr lang="en-GB" dirty="0"/>
              <a:t>.</a:t>
            </a:r>
            <a:r>
              <a:rPr lang="en-GB" dirty="0" smtClean="0"/>
              <a:t> </a:t>
            </a:r>
            <a:r>
              <a:rPr lang="en-GB" dirty="0"/>
              <a:t>Routine and predictability are especially important in times of uncertainty such as these. Routines make us feel a little more in control, and enhance feelings of safety. With so many routines going out the window (schools, clubs and so on), preserve as many routines at home as you can. If you have movie nights with your child on a Friday, and you go for a walk on a Saturday, then keep these going.</a:t>
            </a:r>
          </a:p>
          <a:p>
            <a:pPr algn="l"/>
            <a:r>
              <a:rPr lang="en-GB" dirty="0"/>
              <a:t>If children and parents are at home, it can be tempting to let routines slip. For example, we may sleep later in the mornings, allow the children to stay up later, and our mealtimes may become less regular. Try to counter this if you can, to help everybody feel more contained.</a:t>
            </a:r>
          </a:p>
        </p:txBody>
      </p:sp>
    </p:spTree>
    <p:extLst>
      <p:ext uri="{BB962C8B-B14F-4D97-AF65-F5344CB8AC3E}">
        <p14:creationId xmlns:p14="http://schemas.microsoft.com/office/powerpoint/2010/main" val="3991241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sson for template" id="{0DBA4130-5C69-BB40-B186-6A9EF57AD01A}" vid="{008361A6-C1C9-0C42-AD82-D2ED1EF8D2B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8358</TotalTime>
  <Words>1154</Words>
  <Application>Microsoft Office PowerPoint</Application>
  <PresentationFormat>Overhead</PresentationFormat>
  <Paragraphs>52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Sources of Worry and anxiety about coronavirus</vt:lpstr>
      <vt:lpstr>What can I do?</vt:lpstr>
      <vt:lpstr>What can I do?</vt:lpstr>
      <vt:lpstr>Strategy one: Shift your focus to what you can control</vt:lpstr>
      <vt:lpstr>Strategy one - TASK: Shift your focus to what you can control</vt:lpstr>
      <vt:lpstr>Strategy two: Limit access to the news to limit worry and anxiety about coronavirus</vt:lpstr>
      <vt:lpstr>Strategy three: Work on your breathing, and consider exploring or returning to mindfulness</vt:lpstr>
      <vt:lpstr>Strategy four: Focus on activities that soothe the senses</vt:lpstr>
      <vt:lpstr>Strategy five: Keep up as many routines as you can</vt:lpstr>
      <vt:lpstr>Strategy six: Notice and create some positives out of adversity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 Activity</dc:title>
  <dc:creator>Chris Davies</dc:creator>
  <cp:lastModifiedBy>T Hamilton</cp:lastModifiedBy>
  <cp:revision>59</cp:revision>
  <cp:lastPrinted>2018-11-28T08:20:54Z</cp:lastPrinted>
  <dcterms:created xsi:type="dcterms:W3CDTF">2018-09-23T17:55:00Z</dcterms:created>
  <dcterms:modified xsi:type="dcterms:W3CDTF">2020-04-02T13:35:43Z</dcterms:modified>
</cp:coreProperties>
</file>